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5" r:id="rId6"/>
    <p:sldId id="266" r:id="rId7"/>
    <p:sldId id="260" r:id="rId8"/>
    <p:sldId id="261" r:id="rId9"/>
    <p:sldId id="264" r:id="rId10"/>
    <p:sldId id="262" r:id="rId11"/>
    <p:sldId id="263" r:id="rId12"/>
    <p:sldId id="267" r:id="rId13"/>
  </p:sldIdLst>
  <p:sldSz cx="14630400" cy="8229600"/>
  <p:notesSz cx="8229600" cy="14630400"/>
  <p:embeddedFontLst>
    <p:embeddedFont>
      <p:font typeface="Montserrat Medium" panose="020F0502020204030204" pitchFamily="3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23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431"/>
    <p:restoredTop sz="94610"/>
  </p:normalViewPr>
  <p:slideViewPr>
    <p:cSldViewPr snapToGrid="0" snapToObjects="1">
      <p:cViewPr varScale="1">
        <p:scale>
          <a:sx n="80" d="100"/>
          <a:sy n="80" d="100"/>
        </p:scale>
        <p:origin x="200"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87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1AF39A-048A-4F05-4AFF-588DAE2793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D45FA3-A770-D94B-E36C-801907073CB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D2AB05-1604-9B8A-376F-DC696601AA6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19D58DF-E18E-87BC-E0D5-E27E6CFC8C79}"/>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2445427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EB9FE5-1534-F2A2-EDEB-1CE522E3E6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DDE8541-165B-7B25-103B-3280D3CA1B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E444DE-8851-1F37-2C65-4DFFD31CA00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68D3E80-3BAB-AE39-4329-E12DBE5D6124}"/>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377734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F9FF10-B6A5-AEC1-0FB1-C3528C4E7F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BAF12C-90CA-401A-E1C3-2A50A1D8C3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E0D387-F686-407F-3509-F841D9FAC5E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5563E20-64D1-E513-CEFD-82D14638DC10}"/>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6694039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A6A7B0-9997-0F1A-3270-6D7C067DBA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F9AD78-EC63-CFA0-1629-121CB25814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8D1E81-2852-DEE6-61EF-69B4AB11B15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E910A2E-EF9F-E466-50CE-AC67A058FFDD}"/>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4209724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8.xml"/><Relationship Id="rId7" Type="http://schemas.openxmlformats.org/officeDocument/2006/relationships/image" Target="../media/image13.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4.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9144000" y="0"/>
            <a:ext cx="5486400" cy="8229600"/>
          </a:xfrm>
          <a:prstGeom prst="rect">
            <a:avLst/>
          </a:prstGeom>
        </p:spPr>
      </p:pic>
      <p:sp>
        <p:nvSpPr>
          <p:cNvPr id="3" name="Text 0"/>
          <p:cNvSpPr/>
          <p:nvPr/>
        </p:nvSpPr>
        <p:spPr>
          <a:xfrm>
            <a:off x="749260" y="2712720"/>
            <a:ext cx="7645479" cy="2140625"/>
          </a:xfrm>
          <a:prstGeom prst="rect">
            <a:avLst/>
          </a:prstGeom>
          <a:noFill/>
          <a:ln/>
        </p:spPr>
        <p:txBody>
          <a:bodyPr wrap="square" lIns="0" tIns="0" rIns="0" bIns="0" rtlCol="0" anchor="t"/>
          <a:lstStyle/>
          <a:p>
            <a:pPr marL="0" indent="0" algn="l">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Predicting Financial Markets Based on Major Events Using ML &amp; Big Data</a:t>
            </a:r>
            <a:endParaRPr lang="en-US" sz="4450" dirty="0"/>
          </a:p>
        </p:txBody>
      </p:sp>
      <p:sp>
        <p:nvSpPr>
          <p:cNvPr id="4" name="Text 1"/>
          <p:cNvSpPr/>
          <p:nvPr/>
        </p:nvSpPr>
        <p:spPr>
          <a:xfrm>
            <a:off x="749260" y="5174456"/>
            <a:ext cx="7645479" cy="342424"/>
          </a:xfrm>
          <a:prstGeom prst="rect">
            <a:avLst/>
          </a:prstGeom>
          <a:noFill/>
          <a:ln/>
        </p:spPr>
        <p:txBody>
          <a:bodyPr wrap="non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Rajvirsinh Parmar, Western University</a:t>
            </a:r>
            <a:endParaRPr lang="en-US" sz="1650" dirty="0"/>
          </a:p>
        </p:txBody>
      </p:sp>
      <p:pic>
        <p:nvPicPr>
          <p:cNvPr id="15" name="Audio 14">
            <a:extLst>
              <a:ext uri="{FF2B5EF4-FFF2-40B4-BE49-F238E27FC236}">
                <a16:creationId xmlns:a16="http://schemas.microsoft.com/office/drawing/2014/main" id="{A9629F41-8C53-2040-4068-154C31756FA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6798"/>
    </mc:Choice>
    <mc:Fallback>
      <p:transition spd="slow" advTm="367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49260" y="2140863"/>
            <a:ext cx="9733717" cy="713542"/>
          </a:xfrm>
          <a:prstGeom prst="rect">
            <a:avLst/>
          </a:prstGeom>
          <a:noFill/>
          <a:ln/>
        </p:spPr>
        <p:txBody>
          <a:bodyPr wrap="none" lIns="0" tIns="0" rIns="0" bIns="0" rtlCol="0" anchor="t"/>
          <a:lstStyle/>
          <a:p>
            <a:pPr marL="0" indent="0" algn="l">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Discussion &amp; Practical Implications</a:t>
            </a:r>
            <a:endParaRPr lang="en-US" sz="4450" dirty="0"/>
          </a:p>
        </p:txBody>
      </p:sp>
      <p:sp>
        <p:nvSpPr>
          <p:cNvPr id="3" name="Text 1"/>
          <p:cNvSpPr/>
          <p:nvPr/>
        </p:nvSpPr>
        <p:spPr>
          <a:xfrm>
            <a:off x="749260" y="3282553"/>
            <a:ext cx="13131879" cy="684848"/>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Our model's 91.8% accuracy suggests structured global event data significantly enhances short-term financial market forecasts, especially for positive market movements.</a:t>
            </a:r>
            <a:endParaRPr lang="en-US" sz="1650" dirty="0"/>
          </a:p>
        </p:txBody>
      </p:sp>
      <p:pic>
        <p:nvPicPr>
          <p:cNvPr id="4" name="Image 0" descr="preencoded.png"/>
          <p:cNvPicPr>
            <a:picLocks noChangeAspect="1"/>
          </p:cNvPicPr>
          <p:nvPr/>
        </p:nvPicPr>
        <p:blipFill>
          <a:blip r:embed="rId5"/>
          <a:stretch>
            <a:fillRect/>
          </a:stretch>
        </p:blipFill>
        <p:spPr>
          <a:xfrm>
            <a:off x="749260" y="4208264"/>
            <a:ext cx="535186" cy="535186"/>
          </a:xfrm>
          <a:prstGeom prst="rect">
            <a:avLst/>
          </a:prstGeom>
        </p:spPr>
      </p:pic>
      <p:sp>
        <p:nvSpPr>
          <p:cNvPr id="5" name="Text 2"/>
          <p:cNvSpPr/>
          <p:nvPr/>
        </p:nvSpPr>
        <p:spPr>
          <a:xfrm>
            <a:off x="1551980" y="4335304"/>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Signal Generation</a:t>
            </a:r>
            <a:endParaRPr lang="en-US" sz="2200" dirty="0"/>
          </a:p>
        </p:txBody>
      </p:sp>
      <p:sp>
        <p:nvSpPr>
          <p:cNvPr id="6" name="Text 3"/>
          <p:cNvSpPr/>
          <p:nvPr/>
        </p:nvSpPr>
        <p:spPr>
          <a:xfrm>
            <a:off x="1551980" y="4820483"/>
            <a:ext cx="3396139" cy="684848"/>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GDELT features can augment quantitative trading strategies.</a:t>
            </a:r>
            <a:endParaRPr lang="en-US" sz="1650" dirty="0"/>
          </a:p>
        </p:txBody>
      </p:sp>
      <p:pic>
        <p:nvPicPr>
          <p:cNvPr id="7" name="Image 1" descr="preencoded.png"/>
          <p:cNvPicPr>
            <a:picLocks noChangeAspect="1"/>
          </p:cNvPicPr>
          <p:nvPr/>
        </p:nvPicPr>
        <p:blipFill>
          <a:blip r:embed="rId6"/>
          <a:stretch>
            <a:fillRect/>
          </a:stretch>
        </p:blipFill>
        <p:spPr>
          <a:xfrm>
            <a:off x="5215652" y="4208264"/>
            <a:ext cx="535186" cy="535186"/>
          </a:xfrm>
          <a:prstGeom prst="rect">
            <a:avLst/>
          </a:prstGeom>
        </p:spPr>
      </p:pic>
      <p:sp>
        <p:nvSpPr>
          <p:cNvPr id="8" name="Text 4"/>
          <p:cNvSpPr/>
          <p:nvPr/>
        </p:nvSpPr>
        <p:spPr>
          <a:xfrm>
            <a:off x="6018371" y="4335304"/>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Risk Management</a:t>
            </a:r>
            <a:endParaRPr lang="en-US" sz="2200" dirty="0"/>
          </a:p>
        </p:txBody>
      </p:sp>
      <p:sp>
        <p:nvSpPr>
          <p:cNvPr id="9" name="Text 5"/>
          <p:cNvSpPr/>
          <p:nvPr/>
        </p:nvSpPr>
        <p:spPr>
          <a:xfrm>
            <a:off x="6018371" y="4820483"/>
            <a:ext cx="3396258" cy="684848"/>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Identify volatile days to adjust portfolio exposure.</a:t>
            </a:r>
            <a:endParaRPr lang="en-US" sz="1650" dirty="0"/>
          </a:p>
        </p:txBody>
      </p:sp>
      <p:pic>
        <p:nvPicPr>
          <p:cNvPr id="10" name="Image 2" descr="preencoded.png"/>
          <p:cNvPicPr>
            <a:picLocks noChangeAspect="1"/>
          </p:cNvPicPr>
          <p:nvPr/>
        </p:nvPicPr>
        <p:blipFill>
          <a:blip r:embed="rId7"/>
          <a:stretch>
            <a:fillRect/>
          </a:stretch>
        </p:blipFill>
        <p:spPr>
          <a:xfrm>
            <a:off x="9682163" y="4208264"/>
            <a:ext cx="535186" cy="535186"/>
          </a:xfrm>
          <a:prstGeom prst="rect">
            <a:avLst/>
          </a:prstGeom>
        </p:spPr>
      </p:pic>
      <p:sp>
        <p:nvSpPr>
          <p:cNvPr id="11" name="Text 6"/>
          <p:cNvSpPr/>
          <p:nvPr/>
        </p:nvSpPr>
        <p:spPr>
          <a:xfrm>
            <a:off x="10484882" y="4335304"/>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Market Sentiment</a:t>
            </a:r>
            <a:endParaRPr lang="en-US" sz="2200" dirty="0"/>
          </a:p>
        </p:txBody>
      </p:sp>
      <p:sp>
        <p:nvSpPr>
          <p:cNvPr id="12" name="Text 7"/>
          <p:cNvSpPr/>
          <p:nvPr/>
        </p:nvSpPr>
        <p:spPr>
          <a:xfrm>
            <a:off x="10484882" y="4820483"/>
            <a:ext cx="3396258" cy="684848"/>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Monitor AvgTone for shifts in global market mood.</a:t>
            </a:r>
            <a:endParaRPr lang="en-US" sz="1650" dirty="0"/>
          </a:p>
        </p:txBody>
      </p:sp>
      <p:sp>
        <p:nvSpPr>
          <p:cNvPr id="13" name="Text 8"/>
          <p:cNvSpPr/>
          <p:nvPr/>
        </p:nvSpPr>
        <p:spPr>
          <a:xfrm>
            <a:off x="749260" y="5746194"/>
            <a:ext cx="13131879" cy="342424"/>
          </a:xfrm>
          <a:prstGeom prst="rect">
            <a:avLst/>
          </a:prstGeom>
          <a:noFill/>
          <a:ln/>
        </p:spPr>
        <p:txBody>
          <a:bodyPr wrap="non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This approach is efficient, bypassing complex NLP for real-time scalability.</a:t>
            </a:r>
            <a:endParaRPr lang="en-US" sz="1650" dirty="0"/>
          </a:p>
        </p:txBody>
      </p:sp>
      <p:sp>
        <p:nvSpPr>
          <p:cNvPr id="14" name="Rectangle 13">
            <a:extLst>
              <a:ext uri="{FF2B5EF4-FFF2-40B4-BE49-F238E27FC236}">
                <a16:creationId xmlns:a16="http://schemas.microsoft.com/office/drawing/2014/main" id="{ECB8EEB4-9719-F0B5-4652-0EA5B7A73B72}"/>
              </a:ext>
            </a:extLst>
          </p:cNvPr>
          <p:cNvSpPr/>
          <p:nvPr/>
        </p:nvSpPr>
        <p:spPr>
          <a:xfrm>
            <a:off x="12823372" y="7685315"/>
            <a:ext cx="1763486" cy="500743"/>
          </a:xfrm>
          <a:prstGeom prst="rect">
            <a:avLst/>
          </a:prstGeom>
          <a:solidFill>
            <a:srgbClr val="5C23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Audio 15">
            <a:extLst>
              <a:ext uri="{FF2B5EF4-FFF2-40B4-BE49-F238E27FC236}">
                <a16:creationId xmlns:a16="http://schemas.microsoft.com/office/drawing/2014/main" id="{52193A2D-E599-9817-FE37-AB25224CD096}"/>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5476"/>
    </mc:Choice>
    <mc:Fallback>
      <p:transition spd="slow" advTm="554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16"/>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1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9144000" y="0"/>
            <a:ext cx="5486400" cy="8229600"/>
          </a:xfrm>
          <a:prstGeom prst="rect">
            <a:avLst/>
          </a:prstGeom>
        </p:spPr>
      </p:pic>
      <p:sp>
        <p:nvSpPr>
          <p:cNvPr id="3" name="Text 0"/>
          <p:cNvSpPr/>
          <p:nvPr/>
        </p:nvSpPr>
        <p:spPr>
          <a:xfrm>
            <a:off x="749260" y="1921788"/>
            <a:ext cx="7645479" cy="1427083"/>
          </a:xfrm>
          <a:prstGeom prst="rect">
            <a:avLst/>
          </a:prstGeom>
          <a:noFill/>
          <a:ln/>
        </p:spPr>
        <p:txBody>
          <a:bodyPr wrap="square" lIns="0" tIns="0" rIns="0" bIns="0" rtlCol="0" anchor="t"/>
          <a:lstStyle/>
          <a:p>
            <a:pPr marL="0" indent="0" algn="l">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Conclusion &amp; Future Directions</a:t>
            </a:r>
            <a:endParaRPr lang="en-US" sz="4450" dirty="0"/>
          </a:p>
        </p:txBody>
      </p:sp>
      <p:sp>
        <p:nvSpPr>
          <p:cNvPr id="4" name="Text 1"/>
          <p:cNvSpPr/>
          <p:nvPr/>
        </p:nvSpPr>
        <p:spPr>
          <a:xfrm>
            <a:off x="749260" y="3669982"/>
            <a:ext cx="7645479" cy="1027271"/>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Structured global event data from GDELT significantly improves S&amp;P 500 short-term directional forecasting, achieving over 91% accuracy. This method avoids complex NLP, making it efficient and scalable.</a:t>
            </a:r>
            <a:endParaRPr lang="en-US" sz="1650" dirty="0"/>
          </a:p>
        </p:txBody>
      </p:sp>
      <p:sp>
        <p:nvSpPr>
          <p:cNvPr id="5" name="Text 2"/>
          <p:cNvSpPr/>
          <p:nvPr/>
        </p:nvSpPr>
        <p:spPr>
          <a:xfrm>
            <a:off x="749260" y="4938117"/>
            <a:ext cx="7645479" cy="1369695"/>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Future research can explore multi-class classification, fine-grained event types, time-lagged features, cross-asset analysis, and hybrid models combining GDELT with NLP. Real-time dashboards could provide immediate trading signals.</a:t>
            </a:r>
            <a:endParaRPr lang="en-US" sz="1650" dirty="0"/>
          </a:p>
        </p:txBody>
      </p:sp>
      <p:pic>
        <p:nvPicPr>
          <p:cNvPr id="11" name="Audio 10">
            <a:extLst>
              <a:ext uri="{FF2B5EF4-FFF2-40B4-BE49-F238E27FC236}">
                <a16:creationId xmlns:a16="http://schemas.microsoft.com/office/drawing/2014/main" id="{9BD84072-7E3A-5335-9889-CBBDBE23DED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8782"/>
    </mc:Choice>
    <mc:Fallback>
      <p:transition spd="slow" advTm="58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46EE69-E0E4-5D5F-3852-86CAC050DDD3}"/>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B6E5C2E9-C05F-E867-2C1B-3D4DFF23784B}"/>
              </a:ext>
            </a:extLst>
          </p:cNvPr>
          <p:cNvSpPr/>
          <p:nvPr/>
        </p:nvSpPr>
        <p:spPr>
          <a:xfrm>
            <a:off x="3845385" y="3705726"/>
            <a:ext cx="7645479" cy="2766599"/>
          </a:xfrm>
          <a:prstGeom prst="rect">
            <a:avLst/>
          </a:prstGeom>
          <a:noFill/>
          <a:ln/>
        </p:spPr>
        <p:txBody>
          <a:bodyPr wrap="square" lIns="0" tIns="0" rIns="0" bIns="0" rtlCol="0" anchor="t"/>
          <a:lstStyle/>
          <a:p>
            <a:pPr marL="0" indent="0" algn="l">
              <a:lnSpc>
                <a:spcPts val="5600"/>
              </a:lnSpc>
              <a:buNone/>
            </a:pPr>
            <a:r>
              <a:rPr lang="en-US" sz="8800" b="1" dirty="0">
                <a:solidFill>
                  <a:srgbClr val="FFB393"/>
                </a:solidFill>
                <a:latin typeface="Brygada 1918 Bold" pitchFamily="34" charset="0"/>
                <a:ea typeface="Brygada 1918 Bold" pitchFamily="34" charset="-122"/>
                <a:cs typeface="Brygada 1918 Bold" pitchFamily="34" charset="-120"/>
              </a:rPr>
              <a:t>THANK YOU FOR LISTENING. </a:t>
            </a:r>
            <a:endParaRPr lang="en-US" sz="8800" dirty="0"/>
          </a:p>
        </p:txBody>
      </p:sp>
      <p:sp>
        <p:nvSpPr>
          <p:cNvPr id="6" name="Rectangle 5">
            <a:extLst>
              <a:ext uri="{FF2B5EF4-FFF2-40B4-BE49-F238E27FC236}">
                <a16:creationId xmlns:a16="http://schemas.microsoft.com/office/drawing/2014/main" id="{72E343FF-B898-7AAB-F364-183F17F33ED3}"/>
              </a:ext>
            </a:extLst>
          </p:cNvPr>
          <p:cNvSpPr/>
          <p:nvPr/>
        </p:nvSpPr>
        <p:spPr>
          <a:xfrm>
            <a:off x="12823372" y="7685315"/>
            <a:ext cx="1763486" cy="500743"/>
          </a:xfrm>
          <a:prstGeom prst="rect">
            <a:avLst/>
          </a:prstGeom>
          <a:solidFill>
            <a:srgbClr val="5C23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Audio 7">
            <a:extLst>
              <a:ext uri="{FF2B5EF4-FFF2-40B4-BE49-F238E27FC236}">
                <a16:creationId xmlns:a16="http://schemas.microsoft.com/office/drawing/2014/main" id="{0905E8A3-5D29-1E3E-8F7F-7A1B8F3E829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665200" y="7264400"/>
            <a:ext cx="812800" cy="812800"/>
          </a:xfrm>
          <a:prstGeom prst="rect">
            <a:avLst/>
          </a:prstGeom>
        </p:spPr>
      </p:pic>
    </p:spTree>
    <p:extLst>
      <p:ext uri="{BB962C8B-B14F-4D97-AF65-F5344CB8AC3E}">
        <p14:creationId xmlns:p14="http://schemas.microsoft.com/office/powerpoint/2010/main" val="2504217841"/>
      </p:ext>
    </p:extLst>
  </p:cSld>
  <p:clrMapOvr>
    <a:masterClrMapping/>
  </p:clrMapOvr>
  <mc:AlternateContent xmlns:mc="http://schemas.openxmlformats.org/markup-compatibility/2006">
    <mc:Choice xmlns:p14="http://schemas.microsoft.com/office/powerpoint/2010/main" Requires="p14">
      <p:transition spd="slow" p14:dur="2000" advTm="7544"/>
    </mc:Choice>
    <mc:Fallback>
      <p:transition spd="slow" advTm="75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49260" y="2396252"/>
            <a:ext cx="6652617" cy="713542"/>
          </a:xfrm>
          <a:prstGeom prst="rect">
            <a:avLst/>
          </a:prstGeom>
          <a:noFill/>
          <a:ln/>
        </p:spPr>
        <p:txBody>
          <a:bodyPr wrap="none" lIns="0" tIns="0" rIns="0" bIns="0" rtlCol="0" anchor="t"/>
          <a:lstStyle/>
          <a:p>
            <a:pPr marL="0" indent="0" algn="l">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Abstract &amp; Introduction</a:t>
            </a:r>
            <a:endParaRPr lang="en-US" sz="4450" dirty="0"/>
          </a:p>
        </p:txBody>
      </p:sp>
      <p:sp>
        <p:nvSpPr>
          <p:cNvPr id="3" name="Text 1"/>
          <p:cNvSpPr/>
          <p:nvPr/>
        </p:nvSpPr>
        <p:spPr>
          <a:xfrm>
            <a:off x="749260" y="3537942"/>
            <a:ext cx="13131879" cy="1027271"/>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This thesis explores predicting S&amp;P 500 direction using machine learning and global event data from GDELT. Traditional models often miss the immediate impact of geopolitical and social events. We integrate structured news data (event frequency, sentiment, impact) with S&amp;P 500 daily prices.</a:t>
            </a:r>
            <a:endParaRPr lang="en-US" sz="1650" dirty="0"/>
          </a:p>
        </p:txBody>
      </p:sp>
      <p:sp>
        <p:nvSpPr>
          <p:cNvPr id="4" name="Text 2"/>
          <p:cNvSpPr/>
          <p:nvPr/>
        </p:nvSpPr>
        <p:spPr>
          <a:xfrm>
            <a:off x="749260" y="4806077"/>
            <a:ext cx="13131879" cy="1027271"/>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Our XGBoost model, using lagged and sentiment features, shows minor but significant improvements over technical-only methods, highlighting the predictive power of news-based characteristics. This study demonstrates how structured event data can enhance short-term market forecasting.</a:t>
            </a:r>
            <a:endParaRPr lang="en-US" sz="1650" dirty="0"/>
          </a:p>
        </p:txBody>
      </p:sp>
      <p:sp>
        <p:nvSpPr>
          <p:cNvPr id="5" name="Rectangle 4">
            <a:extLst>
              <a:ext uri="{FF2B5EF4-FFF2-40B4-BE49-F238E27FC236}">
                <a16:creationId xmlns:a16="http://schemas.microsoft.com/office/drawing/2014/main" id="{1DC3A7EA-A6E6-C493-48C3-666E0A733623}"/>
              </a:ext>
            </a:extLst>
          </p:cNvPr>
          <p:cNvSpPr/>
          <p:nvPr/>
        </p:nvSpPr>
        <p:spPr>
          <a:xfrm>
            <a:off x="12823372" y="7685315"/>
            <a:ext cx="1763486" cy="500743"/>
          </a:xfrm>
          <a:prstGeom prst="rect">
            <a:avLst/>
          </a:prstGeom>
          <a:solidFill>
            <a:srgbClr val="5C23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extLst>
              <a:ext uri="{FF2B5EF4-FFF2-40B4-BE49-F238E27FC236}">
                <a16:creationId xmlns:a16="http://schemas.microsoft.com/office/drawing/2014/main" id="{241B0CFD-D225-DC64-D4FC-481EDF05843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8889"/>
    </mc:Choice>
    <mc:Fallback>
      <p:transition spd="slow" advTm="588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7"/>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49260" y="1774388"/>
            <a:ext cx="10170914" cy="713542"/>
          </a:xfrm>
          <a:prstGeom prst="rect">
            <a:avLst/>
          </a:prstGeom>
          <a:noFill/>
          <a:ln/>
        </p:spPr>
        <p:txBody>
          <a:bodyPr wrap="none" lIns="0" tIns="0" rIns="0" bIns="0" rtlCol="0" anchor="t"/>
          <a:lstStyle/>
          <a:p>
            <a:pPr marL="0" indent="0" algn="l">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Literature Review: News &amp; Sentiment</a:t>
            </a:r>
            <a:endParaRPr lang="en-US" sz="4450" dirty="0"/>
          </a:p>
        </p:txBody>
      </p:sp>
      <p:sp>
        <p:nvSpPr>
          <p:cNvPr id="3" name="Shape 1"/>
          <p:cNvSpPr/>
          <p:nvPr/>
        </p:nvSpPr>
        <p:spPr>
          <a:xfrm>
            <a:off x="749260" y="3237190"/>
            <a:ext cx="4234577" cy="2292191"/>
          </a:xfrm>
          <a:prstGeom prst="roundRect">
            <a:avLst>
              <a:gd name="adj" fmla="val 6383"/>
            </a:avLst>
          </a:prstGeom>
          <a:solidFill>
            <a:srgbClr val="5C2438"/>
          </a:solidFill>
          <a:ln/>
        </p:spPr>
        <p:txBody>
          <a:bodyPr/>
          <a:lstStyle/>
          <a:p>
            <a:endParaRPr lang="en-US"/>
          </a:p>
        </p:txBody>
      </p:sp>
      <p:sp>
        <p:nvSpPr>
          <p:cNvPr id="4" name="Shape 2"/>
          <p:cNvSpPr/>
          <p:nvPr/>
        </p:nvSpPr>
        <p:spPr>
          <a:xfrm>
            <a:off x="749260" y="3206710"/>
            <a:ext cx="4234577" cy="121920"/>
          </a:xfrm>
          <a:prstGeom prst="roundRect">
            <a:avLst>
              <a:gd name="adj" fmla="val 26342"/>
            </a:avLst>
          </a:prstGeom>
          <a:solidFill>
            <a:srgbClr val="FFB393"/>
          </a:solidFill>
          <a:ln/>
        </p:spPr>
        <p:txBody>
          <a:bodyPr/>
          <a:lstStyle/>
          <a:p>
            <a:endParaRPr lang="en-US"/>
          </a:p>
        </p:txBody>
      </p:sp>
      <p:sp>
        <p:nvSpPr>
          <p:cNvPr id="5" name="Shape 3"/>
          <p:cNvSpPr/>
          <p:nvPr/>
        </p:nvSpPr>
        <p:spPr>
          <a:xfrm>
            <a:off x="2545437" y="2916079"/>
            <a:ext cx="642223" cy="642223"/>
          </a:xfrm>
          <a:prstGeom prst="roundRect">
            <a:avLst>
              <a:gd name="adj" fmla="val 142380"/>
            </a:avLst>
          </a:prstGeom>
          <a:solidFill>
            <a:srgbClr val="FFB393"/>
          </a:solidFill>
          <a:ln/>
        </p:spPr>
        <p:txBody>
          <a:bodyPr/>
          <a:lstStyle/>
          <a:p>
            <a:endParaRPr lang="en-US"/>
          </a:p>
        </p:txBody>
      </p:sp>
      <p:pic>
        <p:nvPicPr>
          <p:cNvPr id="6" name="Image 0" descr="preencoded.png"/>
          <p:cNvPicPr>
            <a:picLocks noChangeAspect="1"/>
          </p:cNvPicPr>
          <p:nvPr/>
        </p:nvPicPr>
        <p:blipFill>
          <a:blip r:embed="rId5"/>
          <a:stretch>
            <a:fillRect/>
          </a:stretch>
        </p:blipFill>
        <p:spPr>
          <a:xfrm>
            <a:off x="2738080" y="3076575"/>
            <a:ext cx="256818" cy="321112"/>
          </a:xfrm>
          <a:prstGeom prst="rect">
            <a:avLst/>
          </a:prstGeom>
        </p:spPr>
      </p:pic>
      <p:sp>
        <p:nvSpPr>
          <p:cNvPr id="7" name="Text 4"/>
          <p:cNvSpPr/>
          <p:nvPr/>
        </p:nvSpPr>
        <p:spPr>
          <a:xfrm>
            <a:off x="993815" y="3772376"/>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News Sentiment</a:t>
            </a:r>
            <a:endParaRPr lang="en-US" sz="2200" dirty="0"/>
          </a:p>
        </p:txBody>
      </p:sp>
      <p:sp>
        <p:nvSpPr>
          <p:cNvPr id="8" name="Text 5"/>
          <p:cNvSpPr/>
          <p:nvPr/>
        </p:nvSpPr>
        <p:spPr>
          <a:xfrm>
            <a:off x="993815" y="4257556"/>
            <a:ext cx="3745468" cy="1027271"/>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Media tone can predict market returns, especially short-term investor behavior.</a:t>
            </a:r>
            <a:endParaRPr lang="en-US" sz="1650" dirty="0"/>
          </a:p>
        </p:txBody>
      </p:sp>
      <p:sp>
        <p:nvSpPr>
          <p:cNvPr id="9" name="Shape 6"/>
          <p:cNvSpPr/>
          <p:nvPr/>
        </p:nvSpPr>
        <p:spPr>
          <a:xfrm>
            <a:off x="5197912" y="3237190"/>
            <a:ext cx="4234577" cy="2292191"/>
          </a:xfrm>
          <a:prstGeom prst="roundRect">
            <a:avLst>
              <a:gd name="adj" fmla="val 6383"/>
            </a:avLst>
          </a:prstGeom>
          <a:solidFill>
            <a:srgbClr val="5C2438"/>
          </a:solidFill>
          <a:ln/>
        </p:spPr>
        <p:txBody>
          <a:bodyPr/>
          <a:lstStyle/>
          <a:p>
            <a:endParaRPr lang="en-US"/>
          </a:p>
        </p:txBody>
      </p:sp>
      <p:sp>
        <p:nvSpPr>
          <p:cNvPr id="10" name="Shape 7"/>
          <p:cNvSpPr/>
          <p:nvPr/>
        </p:nvSpPr>
        <p:spPr>
          <a:xfrm>
            <a:off x="5197912" y="3206710"/>
            <a:ext cx="4234577" cy="121920"/>
          </a:xfrm>
          <a:prstGeom prst="roundRect">
            <a:avLst>
              <a:gd name="adj" fmla="val 26342"/>
            </a:avLst>
          </a:prstGeom>
          <a:solidFill>
            <a:srgbClr val="FFB393"/>
          </a:solidFill>
          <a:ln/>
        </p:spPr>
        <p:txBody>
          <a:bodyPr/>
          <a:lstStyle/>
          <a:p>
            <a:endParaRPr lang="en-US"/>
          </a:p>
        </p:txBody>
      </p:sp>
      <p:sp>
        <p:nvSpPr>
          <p:cNvPr id="11" name="Shape 8"/>
          <p:cNvSpPr/>
          <p:nvPr/>
        </p:nvSpPr>
        <p:spPr>
          <a:xfrm>
            <a:off x="6994088" y="2916079"/>
            <a:ext cx="642223" cy="642223"/>
          </a:xfrm>
          <a:prstGeom prst="roundRect">
            <a:avLst>
              <a:gd name="adj" fmla="val 142380"/>
            </a:avLst>
          </a:prstGeom>
          <a:solidFill>
            <a:srgbClr val="FFB393"/>
          </a:solidFill>
          <a:ln/>
        </p:spPr>
        <p:txBody>
          <a:bodyPr/>
          <a:lstStyle/>
          <a:p>
            <a:endParaRPr lang="en-US"/>
          </a:p>
        </p:txBody>
      </p:sp>
      <p:pic>
        <p:nvPicPr>
          <p:cNvPr id="12" name="Image 1" descr="preencoded.png"/>
          <p:cNvPicPr>
            <a:picLocks noChangeAspect="1"/>
          </p:cNvPicPr>
          <p:nvPr/>
        </p:nvPicPr>
        <p:blipFill>
          <a:blip r:embed="rId6"/>
          <a:stretch>
            <a:fillRect/>
          </a:stretch>
        </p:blipFill>
        <p:spPr>
          <a:xfrm>
            <a:off x="7186732" y="3076575"/>
            <a:ext cx="256818" cy="321112"/>
          </a:xfrm>
          <a:prstGeom prst="rect">
            <a:avLst/>
          </a:prstGeom>
        </p:spPr>
      </p:pic>
      <p:sp>
        <p:nvSpPr>
          <p:cNvPr id="13" name="Text 9"/>
          <p:cNvSpPr/>
          <p:nvPr/>
        </p:nvSpPr>
        <p:spPr>
          <a:xfrm>
            <a:off x="5442466" y="3772376"/>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Machine Learning</a:t>
            </a:r>
            <a:endParaRPr lang="en-US" sz="2200" dirty="0"/>
          </a:p>
        </p:txBody>
      </p:sp>
      <p:sp>
        <p:nvSpPr>
          <p:cNvPr id="14" name="Text 10"/>
          <p:cNvSpPr/>
          <p:nvPr/>
        </p:nvSpPr>
        <p:spPr>
          <a:xfrm>
            <a:off x="5442466" y="4257556"/>
            <a:ext cx="3745468" cy="1027271"/>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Algorithms classify financial news to forecast abnormal stock returns.</a:t>
            </a:r>
            <a:endParaRPr lang="en-US" sz="1650" dirty="0"/>
          </a:p>
        </p:txBody>
      </p:sp>
      <p:sp>
        <p:nvSpPr>
          <p:cNvPr id="15" name="Shape 11"/>
          <p:cNvSpPr/>
          <p:nvPr/>
        </p:nvSpPr>
        <p:spPr>
          <a:xfrm>
            <a:off x="9646563" y="3237190"/>
            <a:ext cx="4234577" cy="2292191"/>
          </a:xfrm>
          <a:prstGeom prst="roundRect">
            <a:avLst>
              <a:gd name="adj" fmla="val 6383"/>
            </a:avLst>
          </a:prstGeom>
          <a:solidFill>
            <a:srgbClr val="5C2438"/>
          </a:solidFill>
          <a:ln/>
        </p:spPr>
        <p:txBody>
          <a:bodyPr/>
          <a:lstStyle/>
          <a:p>
            <a:endParaRPr lang="en-US"/>
          </a:p>
        </p:txBody>
      </p:sp>
      <p:sp>
        <p:nvSpPr>
          <p:cNvPr id="16" name="Shape 12"/>
          <p:cNvSpPr/>
          <p:nvPr/>
        </p:nvSpPr>
        <p:spPr>
          <a:xfrm>
            <a:off x="9646563" y="3206710"/>
            <a:ext cx="4234577" cy="121920"/>
          </a:xfrm>
          <a:prstGeom prst="roundRect">
            <a:avLst>
              <a:gd name="adj" fmla="val 26342"/>
            </a:avLst>
          </a:prstGeom>
          <a:solidFill>
            <a:srgbClr val="FFB393"/>
          </a:solidFill>
          <a:ln/>
        </p:spPr>
        <p:txBody>
          <a:bodyPr/>
          <a:lstStyle/>
          <a:p>
            <a:endParaRPr lang="en-US"/>
          </a:p>
        </p:txBody>
      </p:sp>
      <p:sp>
        <p:nvSpPr>
          <p:cNvPr id="17" name="Shape 13"/>
          <p:cNvSpPr/>
          <p:nvPr/>
        </p:nvSpPr>
        <p:spPr>
          <a:xfrm>
            <a:off x="11442740" y="2916079"/>
            <a:ext cx="642223" cy="642223"/>
          </a:xfrm>
          <a:prstGeom prst="roundRect">
            <a:avLst>
              <a:gd name="adj" fmla="val 142380"/>
            </a:avLst>
          </a:prstGeom>
          <a:solidFill>
            <a:srgbClr val="FFB393"/>
          </a:solidFill>
          <a:ln/>
        </p:spPr>
        <p:txBody>
          <a:bodyPr/>
          <a:lstStyle/>
          <a:p>
            <a:endParaRPr lang="en-US"/>
          </a:p>
        </p:txBody>
      </p:sp>
      <p:pic>
        <p:nvPicPr>
          <p:cNvPr id="18" name="Image 2" descr="preencoded.png"/>
          <p:cNvPicPr>
            <a:picLocks noChangeAspect="1"/>
          </p:cNvPicPr>
          <p:nvPr/>
        </p:nvPicPr>
        <p:blipFill>
          <a:blip r:embed="rId7"/>
          <a:stretch>
            <a:fillRect/>
          </a:stretch>
        </p:blipFill>
        <p:spPr>
          <a:xfrm>
            <a:off x="11635383" y="3076575"/>
            <a:ext cx="256818" cy="321112"/>
          </a:xfrm>
          <a:prstGeom prst="rect">
            <a:avLst/>
          </a:prstGeom>
        </p:spPr>
      </p:pic>
      <p:sp>
        <p:nvSpPr>
          <p:cNvPr id="19" name="Text 14"/>
          <p:cNvSpPr/>
          <p:nvPr/>
        </p:nvSpPr>
        <p:spPr>
          <a:xfrm>
            <a:off x="9891117" y="3772376"/>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Structured Data</a:t>
            </a:r>
            <a:endParaRPr lang="en-US" sz="2200" dirty="0"/>
          </a:p>
        </p:txBody>
      </p:sp>
      <p:sp>
        <p:nvSpPr>
          <p:cNvPr id="20" name="Text 15"/>
          <p:cNvSpPr/>
          <p:nvPr/>
        </p:nvSpPr>
        <p:spPr>
          <a:xfrm>
            <a:off x="9891117" y="4257556"/>
            <a:ext cx="3745468" cy="1027271"/>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Shift from unstructured text to structured event datasets like GDELT.</a:t>
            </a:r>
            <a:endParaRPr lang="en-US" sz="1650" dirty="0"/>
          </a:p>
        </p:txBody>
      </p:sp>
      <p:sp>
        <p:nvSpPr>
          <p:cNvPr id="21" name="Text 16"/>
          <p:cNvSpPr/>
          <p:nvPr/>
        </p:nvSpPr>
        <p:spPr>
          <a:xfrm>
            <a:off x="749260" y="5770245"/>
            <a:ext cx="13131879" cy="684848"/>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GDELT provides structured metadata on global events (type, location, intensity, sentiment) from thousands of news sources, enabling scalable analysis.</a:t>
            </a:r>
            <a:endParaRPr lang="en-US" sz="1650" dirty="0"/>
          </a:p>
        </p:txBody>
      </p:sp>
      <p:sp>
        <p:nvSpPr>
          <p:cNvPr id="22" name="Rectangle 21">
            <a:extLst>
              <a:ext uri="{FF2B5EF4-FFF2-40B4-BE49-F238E27FC236}">
                <a16:creationId xmlns:a16="http://schemas.microsoft.com/office/drawing/2014/main" id="{B107F147-86C7-8283-3DCD-C4CC2B503300}"/>
              </a:ext>
            </a:extLst>
          </p:cNvPr>
          <p:cNvSpPr/>
          <p:nvPr/>
        </p:nvSpPr>
        <p:spPr>
          <a:xfrm>
            <a:off x="12823372" y="7685315"/>
            <a:ext cx="1763486" cy="500743"/>
          </a:xfrm>
          <a:prstGeom prst="rect">
            <a:avLst/>
          </a:prstGeom>
          <a:solidFill>
            <a:srgbClr val="5C23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Audio 23">
            <a:extLst>
              <a:ext uri="{FF2B5EF4-FFF2-40B4-BE49-F238E27FC236}">
                <a16:creationId xmlns:a16="http://schemas.microsoft.com/office/drawing/2014/main" id="{B9F2A49C-797B-CA19-8979-B2F5F377F6CD}"/>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1305"/>
    </mc:Choice>
    <mc:Fallback>
      <p:transition spd="slow" advTm="713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24"/>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2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13755" y="403622"/>
            <a:ext cx="6032421" cy="489347"/>
          </a:xfrm>
          <a:prstGeom prst="rect">
            <a:avLst/>
          </a:prstGeom>
          <a:noFill/>
          <a:ln/>
        </p:spPr>
        <p:txBody>
          <a:bodyPr wrap="none" lIns="0" tIns="0" rIns="0" bIns="0" rtlCol="0" anchor="t"/>
          <a:lstStyle/>
          <a:p>
            <a:pPr marL="0" indent="0" algn="l">
              <a:lnSpc>
                <a:spcPts val="3850"/>
              </a:lnSpc>
              <a:buNone/>
            </a:pPr>
            <a:r>
              <a:rPr lang="en-US" sz="3050" b="1" dirty="0">
                <a:solidFill>
                  <a:srgbClr val="FFB393"/>
                </a:solidFill>
                <a:latin typeface="Brygada 1918 Bold" pitchFamily="34" charset="0"/>
                <a:ea typeface="Brygada 1918 Bold" pitchFamily="34" charset="-122"/>
                <a:cs typeface="Brygada 1918 Bold" pitchFamily="34" charset="-120"/>
              </a:rPr>
              <a:t>GDELT in Financial Applications</a:t>
            </a:r>
            <a:endParaRPr lang="en-US" sz="3050" dirty="0"/>
          </a:p>
        </p:txBody>
      </p:sp>
      <p:sp>
        <p:nvSpPr>
          <p:cNvPr id="3" name="Text 1"/>
          <p:cNvSpPr/>
          <p:nvPr/>
        </p:nvSpPr>
        <p:spPr>
          <a:xfrm>
            <a:off x="513755" y="1245156"/>
            <a:ext cx="6622375" cy="234791"/>
          </a:xfrm>
          <a:prstGeom prst="rect">
            <a:avLst/>
          </a:prstGeom>
          <a:noFill/>
          <a:ln/>
        </p:spPr>
        <p:txBody>
          <a:bodyPr wrap="none" lIns="0" tIns="0" rIns="0" bIns="0" rtlCol="0" anchor="t"/>
          <a:lstStyle/>
          <a:p>
            <a:pPr marL="0" indent="0" algn="l">
              <a:lnSpc>
                <a:spcPts val="1800"/>
              </a:lnSpc>
              <a:buNone/>
            </a:pPr>
            <a:r>
              <a:rPr lang="en-US" sz="1600" dirty="0">
                <a:solidFill>
                  <a:srgbClr val="F4CAB8"/>
                </a:solidFill>
                <a:latin typeface="Montserrat Medium" pitchFamily="34" charset="0"/>
                <a:ea typeface="Montserrat Medium" pitchFamily="34" charset="-122"/>
                <a:cs typeface="Montserrat Medium" pitchFamily="34" charset="-120"/>
              </a:rPr>
              <a:t>GDELT, initially for political prediction, now aids financial modeling.</a:t>
            </a:r>
            <a:endParaRPr lang="en-US" sz="1600" dirty="0"/>
          </a:p>
        </p:txBody>
      </p:sp>
      <p:sp>
        <p:nvSpPr>
          <p:cNvPr id="4" name="Text 2"/>
          <p:cNvSpPr/>
          <p:nvPr/>
        </p:nvSpPr>
        <p:spPr>
          <a:xfrm>
            <a:off x="513755" y="2127888"/>
            <a:ext cx="6622375" cy="469582"/>
          </a:xfrm>
          <a:prstGeom prst="rect">
            <a:avLst/>
          </a:prstGeom>
          <a:noFill/>
          <a:ln/>
        </p:spPr>
        <p:txBody>
          <a:bodyPr wrap="square" lIns="0" tIns="0" rIns="0" bIns="0" rtlCol="0" anchor="t"/>
          <a:lstStyle/>
          <a:p>
            <a:pPr marL="342900" indent="-342900" algn="l">
              <a:lnSpc>
                <a:spcPts val="1800"/>
              </a:lnSpc>
              <a:buSzPct val="100000"/>
              <a:buChar char="•"/>
            </a:pPr>
            <a:r>
              <a:rPr lang="en-US" sz="1400" dirty="0">
                <a:solidFill>
                  <a:srgbClr val="F4CAB8"/>
                </a:solidFill>
                <a:latin typeface="Montserrat Medium" pitchFamily="34" charset="0"/>
                <a:ea typeface="Montserrat Medium" pitchFamily="34" charset="-122"/>
                <a:cs typeface="Montserrat Medium" pitchFamily="34" charset="-120"/>
              </a:rPr>
              <a:t>High-impact events (GoldsteinScale) and sentiment shifts (AvgTone) correlate with increased stock market volatility.</a:t>
            </a:r>
            <a:endParaRPr lang="en-US" sz="1400" dirty="0"/>
          </a:p>
        </p:txBody>
      </p:sp>
      <p:sp>
        <p:nvSpPr>
          <p:cNvPr id="5" name="Text 3"/>
          <p:cNvSpPr/>
          <p:nvPr/>
        </p:nvSpPr>
        <p:spPr>
          <a:xfrm>
            <a:off x="513755" y="3133072"/>
            <a:ext cx="6622375" cy="469582"/>
          </a:xfrm>
          <a:prstGeom prst="rect">
            <a:avLst/>
          </a:prstGeom>
          <a:noFill/>
          <a:ln/>
        </p:spPr>
        <p:txBody>
          <a:bodyPr wrap="square" lIns="0" tIns="0" rIns="0" bIns="0" rtlCol="0" anchor="t"/>
          <a:lstStyle/>
          <a:p>
            <a:pPr marL="342900" indent="-342900" algn="l">
              <a:lnSpc>
                <a:spcPts val="1800"/>
              </a:lnSpc>
              <a:buSzPct val="100000"/>
              <a:buChar char="•"/>
            </a:pPr>
            <a:r>
              <a:rPr lang="en-US" sz="1400" dirty="0">
                <a:solidFill>
                  <a:srgbClr val="F4CAB8"/>
                </a:solidFill>
                <a:latin typeface="Montserrat Medium" pitchFamily="34" charset="0"/>
                <a:ea typeface="Montserrat Medium" pitchFamily="34" charset="-122"/>
                <a:cs typeface="Montserrat Medium" pitchFamily="34" charset="-120"/>
              </a:rPr>
              <a:t>Structured event data, combined with deep learning, improves stock price movement forecasts.</a:t>
            </a:r>
            <a:endParaRPr lang="en-US" sz="1400" dirty="0"/>
          </a:p>
        </p:txBody>
      </p:sp>
      <p:sp>
        <p:nvSpPr>
          <p:cNvPr id="6" name="Text 4"/>
          <p:cNvSpPr/>
          <p:nvPr/>
        </p:nvSpPr>
        <p:spPr>
          <a:xfrm>
            <a:off x="513755" y="4204275"/>
            <a:ext cx="6622375" cy="716067"/>
          </a:xfrm>
          <a:prstGeom prst="rect">
            <a:avLst/>
          </a:prstGeom>
          <a:noFill/>
          <a:ln/>
        </p:spPr>
        <p:txBody>
          <a:bodyPr wrap="none" lIns="0" tIns="0" rIns="0" bIns="0" rtlCol="0" anchor="t"/>
          <a:lstStyle/>
          <a:p>
            <a:pPr marL="342900" indent="-342900" algn="l">
              <a:lnSpc>
                <a:spcPts val="1800"/>
              </a:lnSpc>
              <a:buSzPct val="100000"/>
              <a:buChar char="•"/>
            </a:pPr>
            <a:r>
              <a:rPr lang="en-US" sz="1400" dirty="0">
                <a:solidFill>
                  <a:srgbClr val="F4CAB8"/>
                </a:solidFill>
                <a:latin typeface="Montserrat Medium" pitchFamily="34" charset="0"/>
                <a:ea typeface="Montserrat Medium" pitchFamily="34" charset="-122"/>
                <a:cs typeface="Montserrat Medium" pitchFamily="34" charset="-120"/>
              </a:rPr>
              <a:t>AZFinText program uses news headlines for intraday stock price predictions.</a:t>
            </a:r>
            <a:endParaRPr lang="en-US" sz="1400" dirty="0"/>
          </a:p>
        </p:txBody>
      </p:sp>
      <p:pic>
        <p:nvPicPr>
          <p:cNvPr id="7" name="Image 0" descr="preencoded.png"/>
          <p:cNvPicPr>
            <a:picLocks noChangeAspect="1"/>
          </p:cNvPicPr>
          <p:nvPr/>
        </p:nvPicPr>
        <p:blipFill>
          <a:blip r:embed="rId5"/>
          <a:stretch>
            <a:fillRect/>
          </a:stretch>
        </p:blipFill>
        <p:spPr>
          <a:xfrm>
            <a:off x="7703225" y="648295"/>
            <a:ext cx="6622375" cy="6622375"/>
          </a:xfrm>
          <a:prstGeom prst="rect">
            <a:avLst/>
          </a:prstGeom>
        </p:spPr>
      </p:pic>
      <p:sp>
        <p:nvSpPr>
          <p:cNvPr id="8" name="Text 5"/>
          <p:cNvSpPr/>
          <p:nvPr/>
        </p:nvSpPr>
        <p:spPr>
          <a:xfrm>
            <a:off x="152400" y="6997824"/>
            <a:ext cx="1957268" cy="244673"/>
          </a:xfrm>
          <a:prstGeom prst="rect">
            <a:avLst/>
          </a:prstGeom>
          <a:noFill/>
          <a:ln/>
        </p:spPr>
        <p:txBody>
          <a:bodyPr wrap="none" lIns="0" tIns="0" rIns="0" bIns="0" rtlCol="0" anchor="t"/>
          <a:lstStyle/>
          <a:p>
            <a:pPr marL="0" indent="0" algn="l">
              <a:lnSpc>
                <a:spcPts val="1900"/>
              </a:lnSpc>
              <a:buNone/>
            </a:pPr>
            <a:r>
              <a:rPr lang="en-US" sz="1600" b="1" dirty="0">
                <a:solidFill>
                  <a:srgbClr val="FFB393"/>
                </a:solidFill>
                <a:latin typeface="Brygada 1918 Bold" pitchFamily="34" charset="0"/>
                <a:ea typeface="Brygada 1918 Bold" pitchFamily="34" charset="-122"/>
                <a:cs typeface="Brygada 1918 Bold" pitchFamily="34" charset="-120"/>
              </a:rPr>
              <a:t>Limitations:</a:t>
            </a:r>
            <a:endParaRPr lang="en-US" sz="1600" dirty="0"/>
          </a:p>
        </p:txBody>
      </p:sp>
      <p:sp>
        <p:nvSpPr>
          <p:cNvPr id="9" name="Text 6"/>
          <p:cNvSpPr/>
          <p:nvPr/>
        </p:nvSpPr>
        <p:spPr>
          <a:xfrm>
            <a:off x="152400" y="7458997"/>
            <a:ext cx="13602891" cy="469582"/>
          </a:xfrm>
          <a:prstGeom prst="rect">
            <a:avLst/>
          </a:prstGeom>
          <a:noFill/>
          <a:ln/>
        </p:spPr>
        <p:txBody>
          <a:bodyPr wrap="square" lIns="0" tIns="0" rIns="0" bIns="0" rtlCol="0" anchor="t"/>
          <a:lstStyle/>
          <a:p>
            <a:pPr marL="0" indent="0" algn="l">
              <a:lnSpc>
                <a:spcPts val="1800"/>
              </a:lnSpc>
              <a:buNone/>
            </a:pPr>
            <a:r>
              <a:rPr lang="en-US" sz="1400" dirty="0">
                <a:solidFill>
                  <a:srgbClr val="F4CAB8"/>
                </a:solidFill>
                <a:latin typeface="Montserrat Medium" pitchFamily="34" charset="0"/>
                <a:ea typeface="Montserrat Medium" pitchFamily="34" charset="-122"/>
                <a:cs typeface="Montserrat Medium" pitchFamily="34" charset="-120"/>
              </a:rPr>
              <a:t>Prior models often rely on complex NLP or focus on company-specific events, overlooking macro global events. Few studies directly use structured global event metadata for index-level forecasting.</a:t>
            </a:r>
            <a:endParaRPr lang="en-US" sz="1400" dirty="0"/>
          </a:p>
        </p:txBody>
      </p:sp>
      <p:sp>
        <p:nvSpPr>
          <p:cNvPr id="10" name="Rectangle 9">
            <a:extLst>
              <a:ext uri="{FF2B5EF4-FFF2-40B4-BE49-F238E27FC236}">
                <a16:creationId xmlns:a16="http://schemas.microsoft.com/office/drawing/2014/main" id="{C7A243CE-1E72-294B-4D7F-CC35EE43E666}"/>
              </a:ext>
            </a:extLst>
          </p:cNvPr>
          <p:cNvSpPr/>
          <p:nvPr/>
        </p:nvSpPr>
        <p:spPr>
          <a:xfrm>
            <a:off x="12823372" y="7685315"/>
            <a:ext cx="1763486" cy="500743"/>
          </a:xfrm>
          <a:prstGeom prst="rect">
            <a:avLst/>
          </a:prstGeom>
          <a:solidFill>
            <a:srgbClr val="5C23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Audio 11">
            <a:extLst>
              <a:ext uri="{FF2B5EF4-FFF2-40B4-BE49-F238E27FC236}">
                <a16:creationId xmlns:a16="http://schemas.microsoft.com/office/drawing/2014/main" id="{EE1994E4-0682-7DC8-52E0-DD5FB96A3B3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3230"/>
    </mc:Choice>
    <mc:Fallback>
      <p:transition spd="slow" advTm="43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12"/>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02532-6261-08E0-211F-0B627B86D49B}"/>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4743F917-4C3C-29E0-D569-59A9C84FB715}"/>
              </a:ext>
            </a:extLst>
          </p:cNvPr>
          <p:cNvSpPr/>
          <p:nvPr/>
        </p:nvSpPr>
        <p:spPr>
          <a:xfrm>
            <a:off x="513755" y="403622"/>
            <a:ext cx="6032421" cy="489347"/>
          </a:xfrm>
          <a:prstGeom prst="rect">
            <a:avLst/>
          </a:prstGeom>
          <a:noFill/>
          <a:ln/>
        </p:spPr>
        <p:txBody>
          <a:bodyPr wrap="none" lIns="0" tIns="0" rIns="0" bIns="0" rtlCol="0" anchor="t"/>
          <a:lstStyle/>
          <a:p>
            <a:pPr marL="0" indent="0" algn="l">
              <a:lnSpc>
                <a:spcPts val="3850"/>
              </a:lnSpc>
              <a:buNone/>
            </a:pPr>
            <a:r>
              <a:rPr lang="en-US" sz="3050" b="1" dirty="0">
                <a:solidFill>
                  <a:srgbClr val="FFB393"/>
                </a:solidFill>
                <a:latin typeface="Brygada 1918 Bold" pitchFamily="34" charset="0"/>
                <a:ea typeface="Brygada 1918 Bold" pitchFamily="34" charset="-122"/>
                <a:cs typeface="Brygada 1918 Bold" pitchFamily="34" charset="-120"/>
              </a:rPr>
              <a:t>Market Movement During Major Global Events</a:t>
            </a:r>
            <a:endParaRPr lang="en-US" sz="3050" dirty="0"/>
          </a:p>
        </p:txBody>
      </p:sp>
      <p:sp>
        <p:nvSpPr>
          <p:cNvPr id="6" name="Text 4">
            <a:extLst>
              <a:ext uri="{FF2B5EF4-FFF2-40B4-BE49-F238E27FC236}">
                <a16:creationId xmlns:a16="http://schemas.microsoft.com/office/drawing/2014/main" id="{D4DFB6BC-D422-D140-265B-57685555ADCA}"/>
              </a:ext>
            </a:extLst>
          </p:cNvPr>
          <p:cNvSpPr/>
          <p:nvPr/>
        </p:nvSpPr>
        <p:spPr>
          <a:xfrm>
            <a:off x="1343025" y="7219619"/>
            <a:ext cx="12594550" cy="716067"/>
          </a:xfrm>
          <a:prstGeom prst="rect">
            <a:avLst/>
          </a:prstGeom>
          <a:noFill/>
          <a:ln/>
        </p:spPr>
        <p:txBody>
          <a:bodyPr wrap="none" lIns="0" tIns="0" rIns="0" bIns="0" rtlCol="0" anchor="t"/>
          <a:lstStyle/>
          <a:p>
            <a:pPr marL="342900" indent="-342900" algn="l">
              <a:lnSpc>
                <a:spcPts val="1800"/>
              </a:lnSpc>
              <a:buSzPct val="100000"/>
              <a:buChar char="•"/>
            </a:pPr>
            <a:r>
              <a:rPr lang="en-US" sz="1400" dirty="0">
                <a:solidFill>
                  <a:srgbClr val="F4CAB8"/>
                </a:solidFill>
                <a:latin typeface="Montserrat Medium" pitchFamily="34" charset="0"/>
                <a:ea typeface="Montserrat Medium" pitchFamily="34" charset="-122"/>
                <a:cs typeface="Montserrat Medium" pitchFamily="34" charset="-120"/>
              </a:rPr>
              <a:t>Figure: S&amp;P Close Price over time with high impact global events marked in red (elections, pandemics, war, invasions etc.)</a:t>
            </a:r>
            <a:endParaRPr lang="en-US" sz="1400" dirty="0"/>
          </a:p>
        </p:txBody>
      </p:sp>
      <p:sp>
        <p:nvSpPr>
          <p:cNvPr id="10" name="Rectangle 9">
            <a:extLst>
              <a:ext uri="{FF2B5EF4-FFF2-40B4-BE49-F238E27FC236}">
                <a16:creationId xmlns:a16="http://schemas.microsoft.com/office/drawing/2014/main" id="{D1F1BA37-0E68-6DB0-88F4-4EB79CA38E92}"/>
              </a:ext>
            </a:extLst>
          </p:cNvPr>
          <p:cNvSpPr/>
          <p:nvPr/>
        </p:nvSpPr>
        <p:spPr>
          <a:xfrm>
            <a:off x="12823372" y="7685315"/>
            <a:ext cx="1763486" cy="500743"/>
          </a:xfrm>
          <a:prstGeom prst="rect">
            <a:avLst/>
          </a:prstGeom>
          <a:solidFill>
            <a:srgbClr val="5C23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graph with blue lines&#10;&#10;AI-generated content may be incorrect.">
            <a:extLst>
              <a:ext uri="{FF2B5EF4-FFF2-40B4-BE49-F238E27FC236}">
                <a16:creationId xmlns:a16="http://schemas.microsoft.com/office/drawing/2014/main" id="{58E2BC1B-5544-2787-3C57-70BE012D04A1}"/>
              </a:ext>
            </a:extLst>
          </p:cNvPr>
          <p:cNvPicPr>
            <a:picLocks noChangeAspect="1"/>
          </p:cNvPicPr>
          <p:nvPr/>
        </p:nvPicPr>
        <p:blipFill>
          <a:blip r:embed="rId5"/>
          <a:stretch>
            <a:fillRect/>
          </a:stretch>
        </p:blipFill>
        <p:spPr>
          <a:xfrm>
            <a:off x="1343025" y="1255014"/>
            <a:ext cx="11944350" cy="5602560"/>
          </a:xfrm>
          <a:prstGeom prst="rect">
            <a:avLst/>
          </a:prstGeom>
        </p:spPr>
      </p:pic>
      <p:pic>
        <p:nvPicPr>
          <p:cNvPr id="4" name="Audio 3">
            <a:extLst>
              <a:ext uri="{FF2B5EF4-FFF2-40B4-BE49-F238E27FC236}">
                <a16:creationId xmlns:a16="http://schemas.microsoft.com/office/drawing/2014/main" id="{2261BD35-025A-670D-8521-16B29B3623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65200" y="7264400"/>
            <a:ext cx="812800" cy="812800"/>
          </a:xfrm>
          <a:prstGeom prst="rect">
            <a:avLst/>
          </a:prstGeom>
        </p:spPr>
      </p:pic>
    </p:spTree>
    <p:extLst>
      <p:ext uri="{BB962C8B-B14F-4D97-AF65-F5344CB8AC3E}">
        <p14:creationId xmlns:p14="http://schemas.microsoft.com/office/powerpoint/2010/main" val="3049024143"/>
      </p:ext>
    </p:extLst>
  </p:cSld>
  <p:clrMapOvr>
    <a:masterClrMapping/>
  </p:clrMapOvr>
  <mc:AlternateContent xmlns:mc="http://schemas.openxmlformats.org/markup-compatibility/2006">
    <mc:Choice xmlns:p14="http://schemas.microsoft.com/office/powerpoint/2010/main" Requires="p14">
      <p:transition spd="slow" p14:dur="2000" advTm="46121"/>
    </mc:Choice>
    <mc:Fallback>
      <p:transition spd="slow" advTm="46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4"/>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E8FE5A-238D-235F-9E88-38E4F834E457}"/>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793D0FC5-B411-F258-8E93-ABC6D2660502}"/>
              </a:ext>
            </a:extLst>
          </p:cNvPr>
          <p:cNvSpPr/>
          <p:nvPr/>
        </p:nvSpPr>
        <p:spPr>
          <a:xfrm>
            <a:off x="513755" y="403622"/>
            <a:ext cx="6032421" cy="489347"/>
          </a:xfrm>
          <a:prstGeom prst="rect">
            <a:avLst/>
          </a:prstGeom>
          <a:noFill/>
          <a:ln/>
        </p:spPr>
        <p:txBody>
          <a:bodyPr wrap="none" lIns="0" tIns="0" rIns="0" bIns="0" rtlCol="0" anchor="t"/>
          <a:lstStyle/>
          <a:p>
            <a:pPr marL="0" indent="0" algn="l">
              <a:lnSpc>
                <a:spcPts val="3850"/>
              </a:lnSpc>
              <a:buNone/>
            </a:pPr>
            <a:r>
              <a:rPr lang="en-US" sz="3050" b="1" dirty="0">
                <a:solidFill>
                  <a:srgbClr val="FFB393"/>
                </a:solidFill>
                <a:latin typeface="Brygada 1918 Bold" pitchFamily="34" charset="0"/>
                <a:ea typeface="Brygada 1918 Bold" pitchFamily="34" charset="-122"/>
                <a:cs typeface="Brygada 1918 Bold" pitchFamily="34" charset="-120"/>
              </a:rPr>
              <a:t>Market Response to High GDELT Event Days</a:t>
            </a:r>
            <a:endParaRPr lang="en-US" sz="3050" dirty="0"/>
          </a:p>
        </p:txBody>
      </p:sp>
      <p:sp>
        <p:nvSpPr>
          <p:cNvPr id="6" name="Text 4">
            <a:extLst>
              <a:ext uri="{FF2B5EF4-FFF2-40B4-BE49-F238E27FC236}">
                <a16:creationId xmlns:a16="http://schemas.microsoft.com/office/drawing/2014/main" id="{90C4BB1C-7088-8C3D-463B-E89305B43412}"/>
              </a:ext>
            </a:extLst>
          </p:cNvPr>
          <p:cNvSpPr/>
          <p:nvPr/>
        </p:nvSpPr>
        <p:spPr>
          <a:xfrm>
            <a:off x="513755" y="7109911"/>
            <a:ext cx="12594550" cy="716067"/>
          </a:xfrm>
          <a:prstGeom prst="rect">
            <a:avLst/>
          </a:prstGeom>
          <a:noFill/>
          <a:ln/>
        </p:spPr>
        <p:txBody>
          <a:bodyPr wrap="none" lIns="0" tIns="0" rIns="0" bIns="0" rtlCol="0" anchor="t"/>
          <a:lstStyle/>
          <a:p>
            <a:pPr marL="342900" indent="-342900" algn="l">
              <a:lnSpc>
                <a:spcPts val="1800"/>
              </a:lnSpc>
              <a:buSzPct val="100000"/>
              <a:buChar char="•"/>
            </a:pPr>
            <a:r>
              <a:rPr lang="en-US" sz="1400" dirty="0">
                <a:solidFill>
                  <a:srgbClr val="F4CAB8"/>
                </a:solidFill>
                <a:latin typeface="Montserrat Medium" pitchFamily="34" charset="0"/>
                <a:ea typeface="Montserrat Medium" pitchFamily="34" charset="-122"/>
                <a:cs typeface="Montserrat Medium" pitchFamily="34" charset="-120"/>
              </a:rPr>
              <a:t>Figure: Top 10 GDELT High event days (Numevents) overlaid on S&amp;P500 close prices. These days represent globally significant media coverage days.</a:t>
            </a:r>
            <a:endParaRPr lang="en-US" sz="1400" dirty="0"/>
          </a:p>
        </p:txBody>
      </p:sp>
      <p:sp>
        <p:nvSpPr>
          <p:cNvPr id="10" name="Rectangle 9">
            <a:extLst>
              <a:ext uri="{FF2B5EF4-FFF2-40B4-BE49-F238E27FC236}">
                <a16:creationId xmlns:a16="http://schemas.microsoft.com/office/drawing/2014/main" id="{7A35613D-AD23-0B79-AB17-DF693AACCD7B}"/>
              </a:ext>
            </a:extLst>
          </p:cNvPr>
          <p:cNvSpPr/>
          <p:nvPr/>
        </p:nvSpPr>
        <p:spPr>
          <a:xfrm>
            <a:off x="12823372" y="7685315"/>
            <a:ext cx="1763486" cy="500743"/>
          </a:xfrm>
          <a:prstGeom prst="rect">
            <a:avLst/>
          </a:prstGeom>
          <a:solidFill>
            <a:srgbClr val="5C23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graph with blue lines and orange lines&#10;&#10;AI-generated content may be incorrect.">
            <a:extLst>
              <a:ext uri="{FF2B5EF4-FFF2-40B4-BE49-F238E27FC236}">
                <a16:creationId xmlns:a16="http://schemas.microsoft.com/office/drawing/2014/main" id="{DD1ADD0B-189B-2AE3-42CF-76E9F20B4BD2}"/>
              </a:ext>
            </a:extLst>
          </p:cNvPr>
          <p:cNvPicPr>
            <a:picLocks noChangeAspect="1"/>
          </p:cNvPicPr>
          <p:nvPr/>
        </p:nvPicPr>
        <p:blipFill>
          <a:blip r:embed="rId5"/>
          <a:stretch>
            <a:fillRect/>
          </a:stretch>
        </p:blipFill>
        <p:spPr>
          <a:xfrm>
            <a:off x="1193799" y="1358665"/>
            <a:ext cx="12242801" cy="5246914"/>
          </a:xfrm>
          <a:prstGeom prst="rect">
            <a:avLst/>
          </a:prstGeom>
        </p:spPr>
      </p:pic>
      <p:pic>
        <p:nvPicPr>
          <p:cNvPr id="5" name="Audio 4">
            <a:extLst>
              <a:ext uri="{FF2B5EF4-FFF2-40B4-BE49-F238E27FC236}">
                <a16:creationId xmlns:a16="http://schemas.microsoft.com/office/drawing/2014/main" id="{E8929D2D-BCD4-F642-1F9A-4C209A8F27D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65200" y="7264400"/>
            <a:ext cx="812800" cy="812800"/>
          </a:xfrm>
          <a:prstGeom prst="rect">
            <a:avLst/>
          </a:prstGeom>
        </p:spPr>
      </p:pic>
    </p:spTree>
    <p:extLst>
      <p:ext uri="{BB962C8B-B14F-4D97-AF65-F5344CB8AC3E}">
        <p14:creationId xmlns:p14="http://schemas.microsoft.com/office/powerpoint/2010/main" val="3870017982"/>
      </p:ext>
    </p:extLst>
  </p:cSld>
  <p:clrMapOvr>
    <a:masterClrMapping/>
  </p:clrMapOvr>
  <mc:AlternateContent xmlns:mc="http://schemas.openxmlformats.org/markup-compatibility/2006">
    <mc:Choice xmlns:p14="http://schemas.microsoft.com/office/powerpoint/2010/main" Requires="p14">
      <p:transition spd="slow" p14:dur="2000" advTm="41140"/>
    </mc:Choice>
    <mc:Fallback>
      <p:transition spd="slow" advTm="41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5"/>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49260" y="734020"/>
            <a:ext cx="5709404" cy="713542"/>
          </a:xfrm>
          <a:prstGeom prst="rect">
            <a:avLst/>
          </a:prstGeom>
          <a:noFill/>
          <a:ln/>
        </p:spPr>
        <p:txBody>
          <a:bodyPr wrap="none" lIns="0" tIns="0" rIns="0" bIns="0" rtlCol="0" anchor="t"/>
          <a:lstStyle/>
          <a:p>
            <a:pPr marL="0" indent="0" algn="l">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Data &amp; Methodology</a:t>
            </a:r>
            <a:endParaRPr lang="en-US" sz="4450" dirty="0"/>
          </a:p>
        </p:txBody>
      </p:sp>
      <p:sp>
        <p:nvSpPr>
          <p:cNvPr id="3" name="Shape 1"/>
          <p:cNvSpPr/>
          <p:nvPr/>
        </p:nvSpPr>
        <p:spPr>
          <a:xfrm>
            <a:off x="749260" y="1875711"/>
            <a:ext cx="856298" cy="1284565"/>
          </a:xfrm>
          <a:prstGeom prst="roundRect">
            <a:avLst>
              <a:gd name="adj" fmla="val 360049"/>
            </a:avLst>
          </a:prstGeom>
          <a:solidFill>
            <a:srgbClr val="4D1529"/>
          </a:solidFill>
          <a:ln/>
        </p:spPr>
        <p:txBody>
          <a:bodyPr/>
          <a:lstStyle/>
          <a:p>
            <a:endParaRPr lang="en-US"/>
          </a:p>
        </p:txBody>
      </p:sp>
      <p:sp>
        <p:nvSpPr>
          <p:cNvPr id="4" name="Text 2"/>
          <p:cNvSpPr/>
          <p:nvPr/>
        </p:nvSpPr>
        <p:spPr>
          <a:xfrm>
            <a:off x="1016794" y="2317313"/>
            <a:ext cx="321112" cy="401360"/>
          </a:xfrm>
          <a:prstGeom prst="rect">
            <a:avLst/>
          </a:prstGeom>
          <a:noFill/>
          <a:ln/>
        </p:spPr>
        <p:txBody>
          <a:bodyPr wrap="none" lIns="0" tIns="0" rIns="0" bIns="0" rtlCol="0" anchor="t"/>
          <a:lstStyle/>
          <a:p>
            <a:pPr marL="0" indent="0" algn="l">
              <a:lnSpc>
                <a:spcPts val="2500"/>
              </a:lnSpc>
              <a:buNone/>
            </a:pPr>
            <a:r>
              <a:rPr lang="en-US" sz="2500" b="1" dirty="0">
                <a:solidFill>
                  <a:srgbClr val="F4CAB8"/>
                </a:solidFill>
                <a:latin typeface="Brygada 1918 Bold" pitchFamily="34" charset="0"/>
                <a:ea typeface="Brygada 1918 Bold" pitchFamily="34" charset="-122"/>
                <a:cs typeface="Brygada 1918 Bold" pitchFamily="34" charset="-120"/>
              </a:rPr>
              <a:t>1</a:t>
            </a:r>
            <a:endParaRPr lang="en-US" sz="2500" dirty="0"/>
          </a:p>
        </p:txBody>
      </p:sp>
      <p:sp>
        <p:nvSpPr>
          <p:cNvPr id="5" name="Text 3"/>
          <p:cNvSpPr/>
          <p:nvPr/>
        </p:nvSpPr>
        <p:spPr>
          <a:xfrm>
            <a:off x="1819632" y="2089785"/>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Data Sources</a:t>
            </a:r>
            <a:endParaRPr lang="en-US" sz="2200" dirty="0"/>
          </a:p>
        </p:txBody>
      </p:sp>
      <p:sp>
        <p:nvSpPr>
          <p:cNvPr id="6" name="Text 4"/>
          <p:cNvSpPr/>
          <p:nvPr/>
        </p:nvSpPr>
        <p:spPr>
          <a:xfrm>
            <a:off x="1819632" y="2574965"/>
            <a:ext cx="12061508" cy="342424"/>
          </a:xfrm>
          <a:prstGeom prst="rect">
            <a:avLst/>
          </a:prstGeom>
          <a:noFill/>
          <a:ln/>
        </p:spPr>
        <p:txBody>
          <a:bodyPr wrap="non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S&amp;P 500 historical data (Yahoo Finance) and GDELT event data (impact, sentiment, counts).</a:t>
            </a:r>
            <a:endParaRPr lang="en-US" sz="1650" dirty="0"/>
          </a:p>
        </p:txBody>
      </p:sp>
      <p:sp>
        <p:nvSpPr>
          <p:cNvPr id="7" name="Shape 5"/>
          <p:cNvSpPr/>
          <p:nvPr/>
        </p:nvSpPr>
        <p:spPr>
          <a:xfrm>
            <a:off x="749260" y="3320772"/>
            <a:ext cx="856298" cy="1284565"/>
          </a:xfrm>
          <a:prstGeom prst="roundRect">
            <a:avLst>
              <a:gd name="adj" fmla="val 360049"/>
            </a:avLst>
          </a:prstGeom>
          <a:solidFill>
            <a:srgbClr val="4D1529"/>
          </a:solidFill>
          <a:ln/>
        </p:spPr>
        <p:txBody>
          <a:bodyPr/>
          <a:lstStyle/>
          <a:p>
            <a:endParaRPr lang="en-US"/>
          </a:p>
        </p:txBody>
      </p:sp>
      <p:sp>
        <p:nvSpPr>
          <p:cNvPr id="8" name="Text 6"/>
          <p:cNvSpPr/>
          <p:nvPr/>
        </p:nvSpPr>
        <p:spPr>
          <a:xfrm>
            <a:off x="1016794" y="3762375"/>
            <a:ext cx="321112" cy="401360"/>
          </a:xfrm>
          <a:prstGeom prst="rect">
            <a:avLst/>
          </a:prstGeom>
          <a:noFill/>
          <a:ln/>
        </p:spPr>
        <p:txBody>
          <a:bodyPr wrap="none" lIns="0" tIns="0" rIns="0" bIns="0" rtlCol="0" anchor="t"/>
          <a:lstStyle/>
          <a:p>
            <a:pPr marL="0" indent="0" algn="l">
              <a:lnSpc>
                <a:spcPts val="2500"/>
              </a:lnSpc>
              <a:buNone/>
            </a:pPr>
            <a:r>
              <a:rPr lang="en-US" sz="2500" b="1" dirty="0">
                <a:solidFill>
                  <a:srgbClr val="F4CAB8"/>
                </a:solidFill>
                <a:latin typeface="Brygada 1918 Bold" pitchFamily="34" charset="0"/>
                <a:ea typeface="Brygada 1918 Bold" pitchFamily="34" charset="-122"/>
                <a:cs typeface="Brygada 1918 Bold" pitchFamily="34" charset="-120"/>
              </a:rPr>
              <a:t>2</a:t>
            </a:r>
            <a:endParaRPr lang="en-US" sz="2500" dirty="0"/>
          </a:p>
        </p:txBody>
      </p:sp>
      <p:sp>
        <p:nvSpPr>
          <p:cNvPr id="9" name="Text 7"/>
          <p:cNvSpPr/>
          <p:nvPr/>
        </p:nvSpPr>
        <p:spPr>
          <a:xfrm>
            <a:off x="1819632" y="3534847"/>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Feature Engineering</a:t>
            </a:r>
            <a:endParaRPr lang="en-US" sz="2200" dirty="0"/>
          </a:p>
        </p:txBody>
      </p:sp>
      <p:sp>
        <p:nvSpPr>
          <p:cNvPr id="10" name="Text 8"/>
          <p:cNvSpPr/>
          <p:nvPr/>
        </p:nvSpPr>
        <p:spPr>
          <a:xfrm>
            <a:off x="1819632" y="4020026"/>
            <a:ext cx="12061508" cy="342424"/>
          </a:xfrm>
          <a:prstGeom prst="rect">
            <a:avLst/>
          </a:prstGeom>
          <a:noFill/>
          <a:ln/>
        </p:spPr>
        <p:txBody>
          <a:bodyPr wrap="non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Extracted mean AvgTone, sum/mean GoldsteinScale, daily event count, and lagged S&amp;P 500 returns.</a:t>
            </a:r>
            <a:endParaRPr lang="en-US" sz="1650" dirty="0"/>
          </a:p>
        </p:txBody>
      </p:sp>
      <p:sp>
        <p:nvSpPr>
          <p:cNvPr id="11" name="Shape 9"/>
          <p:cNvSpPr/>
          <p:nvPr/>
        </p:nvSpPr>
        <p:spPr>
          <a:xfrm>
            <a:off x="749260" y="4765834"/>
            <a:ext cx="856298" cy="1284565"/>
          </a:xfrm>
          <a:prstGeom prst="roundRect">
            <a:avLst>
              <a:gd name="adj" fmla="val 360049"/>
            </a:avLst>
          </a:prstGeom>
          <a:solidFill>
            <a:srgbClr val="4D1529"/>
          </a:solidFill>
          <a:ln/>
        </p:spPr>
        <p:txBody>
          <a:bodyPr/>
          <a:lstStyle/>
          <a:p>
            <a:endParaRPr lang="en-US"/>
          </a:p>
        </p:txBody>
      </p:sp>
      <p:sp>
        <p:nvSpPr>
          <p:cNvPr id="12" name="Text 10"/>
          <p:cNvSpPr/>
          <p:nvPr/>
        </p:nvSpPr>
        <p:spPr>
          <a:xfrm>
            <a:off x="1016794" y="5207437"/>
            <a:ext cx="321112" cy="401360"/>
          </a:xfrm>
          <a:prstGeom prst="rect">
            <a:avLst/>
          </a:prstGeom>
          <a:noFill/>
          <a:ln/>
        </p:spPr>
        <p:txBody>
          <a:bodyPr wrap="none" lIns="0" tIns="0" rIns="0" bIns="0" rtlCol="0" anchor="t"/>
          <a:lstStyle/>
          <a:p>
            <a:pPr marL="0" indent="0" algn="l">
              <a:lnSpc>
                <a:spcPts val="2500"/>
              </a:lnSpc>
              <a:buNone/>
            </a:pPr>
            <a:r>
              <a:rPr lang="en-US" sz="2500" b="1" dirty="0">
                <a:solidFill>
                  <a:srgbClr val="F4CAB8"/>
                </a:solidFill>
                <a:latin typeface="Brygada 1918 Bold" pitchFamily="34" charset="0"/>
                <a:ea typeface="Brygada 1918 Bold" pitchFamily="34" charset="-122"/>
                <a:cs typeface="Brygada 1918 Bold" pitchFamily="34" charset="-120"/>
              </a:rPr>
              <a:t>3</a:t>
            </a:r>
            <a:endParaRPr lang="en-US" sz="2500" dirty="0"/>
          </a:p>
        </p:txBody>
      </p:sp>
      <p:sp>
        <p:nvSpPr>
          <p:cNvPr id="13" name="Text 11"/>
          <p:cNvSpPr/>
          <p:nvPr/>
        </p:nvSpPr>
        <p:spPr>
          <a:xfrm>
            <a:off x="1819632" y="4979908"/>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Target Variable</a:t>
            </a:r>
            <a:endParaRPr lang="en-US" sz="2200" dirty="0"/>
          </a:p>
        </p:txBody>
      </p:sp>
      <p:sp>
        <p:nvSpPr>
          <p:cNvPr id="14" name="Text 12"/>
          <p:cNvSpPr/>
          <p:nvPr/>
        </p:nvSpPr>
        <p:spPr>
          <a:xfrm>
            <a:off x="1819632" y="5465088"/>
            <a:ext cx="12061508" cy="342424"/>
          </a:xfrm>
          <a:prstGeom prst="rect">
            <a:avLst/>
          </a:prstGeom>
          <a:noFill/>
          <a:ln/>
        </p:spPr>
        <p:txBody>
          <a:bodyPr wrap="non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Binary target: 1 for positive next-day return, 0 for negative/zero.</a:t>
            </a:r>
            <a:endParaRPr lang="en-US" sz="1650" dirty="0"/>
          </a:p>
        </p:txBody>
      </p:sp>
      <p:sp>
        <p:nvSpPr>
          <p:cNvPr id="15" name="Shape 13"/>
          <p:cNvSpPr/>
          <p:nvPr/>
        </p:nvSpPr>
        <p:spPr>
          <a:xfrm>
            <a:off x="749260" y="6210895"/>
            <a:ext cx="856298" cy="1284565"/>
          </a:xfrm>
          <a:prstGeom prst="roundRect">
            <a:avLst>
              <a:gd name="adj" fmla="val 360049"/>
            </a:avLst>
          </a:prstGeom>
          <a:solidFill>
            <a:srgbClr val="4D1529"/>
          </a:solidFill>
          <a:ln/>
        </p:spPr>
        <p:txBody>
          <a:bodyPr/>
          <a:lstStyle/>
          <a:p>
            <a:endParaRPr lang="en-US"/>
          </a:p>
        </p:txBody>
      </p:sp>
      <p:sp>
        <p:nvSpPr>
          <p:cNvPr id="16" name="Text 14"/>
          <p:cNvSpPr/>
          <p:nvPr/>
        </p:nvSpPr>
        <p:spPr>
          <a:xfrm>
            <a:off x="1016794" y="6652498"/>
            <a:ext cx="321112" cy="401360"/>
          </a:xfrm>
          <a:prstGeom prst="rect">
            <a:avLst/>
          </a:prstGeom>
          <a:noFill/>
          <a:ln/>
        </p:spPr>
        <p:txBody>
          <a:bodyPr wrap="none" lIns="0" tIns="0" rIns="0" bIns="0" rtlCol="0" anchor="t"/>
          <a:lstStyle/>
          <a:p>
            <a:pPr marL="0" indent="0" algn="l">
              <a:lnSpc>
                <a:spcPts val="2500"/>
              </a:lnSpc>
              <a:buNone/>
            </a:pPr>
            <a:r>
              <a:rPr lang="en-US" sz="2500" b="1" dirty="0">
                <a:solidFill>
                  <a:srgbClr val="F4CAB8"/>
                </a:solidFill>
                <a:latin typeface="Brygada 1918 Bold" pitchFamily="34" charset="0"/>
                <a:ea typeface="Brygada 1918 Bold" pitchFamily="34" charset="-122"/>
                <a:cs typeface="Brygada 1918 Bold" pitchFamily="34" charset="-120"/>
              </a:rPr>
              <a:t>4</a:t>
            </a:r>
            <a:endParaRPr lang="en-US" sz="2500" dirty="0"/>
          </a:p>
        </p:txBody>
      </p:sp>
      <p:sp>
        <p:nvSpPr>
          <p:cNvPr id="17" name="Text 15"/>
          <p:cNvSpPr/>
          <p:nvPr/>
        </p:nvSpPr>
        <p:spPr>
          <a:xfrm>
            <a:off x="1819632" y="6424970"/>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4CAB8"/>
                </a:solidFill>
                <a:latin typeface="Brygada 1918 Bold" pitchFamily="34" charset="0"/>
                <a:ea typeface="Brygada 1918 Bold" pitchFamily="34" charset="-122"/>
                <a:cs typeface="Brygada 1918 Bold" pitchFamily="34" charset="-120"/>
              </a:rPr>
              <a:t>Data Merging</a:t>
            </a:r>
            <a:endParaRPr lang="en-US" sz="2200" dirty="0"/>
          </a:p>
        </p:txBody>
      </p:sp>
      <p:sp>
        <p:nvSpPr>
          <p:cNvPr id="18" name="Text 16"/>
          <p:cNvSpPr/>
          <p:nvPr/>
        </p:nvSpPr>
        <p:spPr>
          <a:xfrm>
            <a:off x="1819632" y="6910149"/>
            <a:ext cx="12061508" cy="342424"/>
          </a:xfrm>
          <a:prstGeom prst="rect">
            <a:avLst/>
          </a:prstGeom>
          <a:noFill/>
          <a:ln/>
        </p:spPr>
        <p:txBody>
          <a:bodyPr wrap="non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GDELT merged with S&amp;P 500 by date; missing data filled with zeros.</a:t>
            </a:r>
            <a:endParaRPr lang="en-US" sz="1650" dirty="0"/>
          </a:p>
        </p:txBody>
      </p:sp>
      <p:sp>
        <p:nvSpPr>
          <p:cNvPr id="19" name="Rectangle 18">
            <a:extLst>
              <a:ext uri="{FF2B5EF4-FFF2-40B4-BE49-F238E27FC236}">
                <a16:creationId xmlns:a16="http://schemas.microsoft.com/office/drawing/2014/main" id="{C0E20341-BF0F-0264-FCFE-27804575B1B7}"/>
              </a:ext>
            </a:extLst>
          </p:cNvPr>
          <p:cNvSpPr/>
          <p:nvPr/>
        </p:nvSpPr>
        <p:spPr>
          <a:xfrm>
            <a:off x="12823372" y="7685315"/>
            <a:ext cx="1763486" cy="500743"/>
          </a:xfrm>
          <a:prstGeom prst="rect">
            <a:avLst/>
          </a:prstGeom>
          <a:solidFill>
            <a:srgbClr val="5C23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Audio 20">
            <a:extLst>
              <a:ext uri="{FF2B5EF4-FFF2-40B4-BE49-F238E27FC236}">
                <a16:creationId xmlns:a16="http://schemas.microsoft.com/office/drawing/2014/main" id="{6A121ADD-C508-AAB0-1AA0-AEC913453EE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393"/>
    </mc:Choice>
    <mc:Fallback>
      <p:transition spd="slow" advTm="32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21"/>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2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49260" y="1050250"/>
            <a:ext cx="7371159" cy="713542"/>
          </a:xfrm>
          <a:prstGeom prst="rect">
            <a:avLst/>
          </a:prstGeom>
          <a:noFill/>
          <a:ln/>
        </p:spPr>
        <p:txBody>
          <a:bodyPr wrap="none" lIns="0" tIns="0" rIns="0" bIns="0" rtlCol="0" anchor="t"/>
          <a:lstStyle/>
          <a:p>
            <a:pPr marL="0" indent="0" algn="l">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Model &amp; Training: XGBoost</a:t>
            </a:r>
            <a:endParaRPr lang="en-US" sz="4450" dirty="0"/>
          </a:p>
        </p:txBody>
      </p:sp>
      <p:sp>
        <p:nvSpPr>
          <p:cNvPr id="3" name="Text 1"/>
          <p:cNvSpPr/>
          <p:nvPr/>
        </p:nvSpPr>
        <p:spPr>
          <a:xfrm>
            <a:off x="749260" y="2298978"/>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FB393"/>
                </a:solidFill>
                <a:latin typeface="Brygada 1918 Bold" pitchFamily="34" charset="0"/>
                <a:ea typeface="Brygada 1918 Bold" pitchFamily="34" charset="-122"/>
                <a:cs typeface="Brygada 1918 Bold" pitchFamily="34" charset="-120"/>
              </a:rPr>
              <a:t>Why XGBoost?</a:t>
            </a:r>
            <a:endParaRPr lang="en-US" sz="2200" dirty="0"/>
          </a:p>
        </p:txBody>
      </p:sp>
      <p:sp>
        <p:nvSpPr>
          <p:cNvPr id="4" name="Text 2"/>
          <p:cNvSpPr/>
          <p:nvPr/>
        </p:nvSpPr>
        <p:spPr>
          <a:xfrm>
            <a:off x="749260" y="2869882"/>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High performance &amp; regularization.</a:t>
            </a:r>
            <a:endParaRPr lang="en-US" sz="1650" dirty="0"/>
          </a:p>
        </p:txBody>
      </p:sp>
      <p:sp>
        <p:nvSpPr>
          <p:cNvPr id="5" name="Text 3"/>
          <p:cNvSpPr/>
          <p:nvPr/>
        </p:nvSpPr>
        <p:spPr>
          <a:xfrm>
            <a:off x="749260" y="3287197"/>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Feature importance insights.</a:t>
            </a:r>
            <a:endParaRPr lang="en-US" sz="1650" dirty="0"/>
          </a:p>
        </p:txBody>
      </p:sp>
      <p:sp>
        <p:nvSpPr>
          <p:cNvPr id="6" name="Text 4"/>
          <p:cNvSpPr/>
          <p:nvPr/>
        </p:nvSpPr>
        <p:spPr>
          <a:xfrm>
            <a:off x="749260" y="3704511"/>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Handles missing data &amp; efficient for large datasets.</a:t>
            </a:r>
            <a:endParaRPr lang="en-US" sz="1650" dirty="0"/>
          </a:p>
        </p:txBody>
      </p:sp>
      <p:sp>
        <p:nvSpPr>
          <p:cNvPr id="7" name="Text 5"/>
          <p:cNvSpPr/>
          <p:nvPr/>
        </p:nvSpPr>
        <p:spPr>
          <a:xfrm>
            <a:off x="749260" y="4261009"/>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FB393"/>
                </a:solidFill>
                <a:latin typeface="Brygada 1918 Bold" pitchFamily="34" charset="0"/>
                <a:ea typeface="Brygada 1918 Bold" pitchFamily="34" charset="-122"/>
                <a:cs typeface="Brygada 1918 Bold" pitchFamily="34" charset="-120"/>
              </a:rPr>
              <a:t>Data Preparation</a:t>
            </a:r>
            <a:endParaRPr lang="en-US" sz="2200" dirty="0"/>
          </a:p>
        </p:txBody>
      </p:sp>
      <p:sp>
        <p:nvSpPr>
          <p:cNvPr id="8" name="Text 6"/>
          <p:cNvSpPr/>
          <p:nvPr/>
        </p:nvSpPr>
        <p:spPr>
          <a:xfrm>
            <a:off x="749260" y="4831913"/>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Normalized numeric variables.</a:t>
            </a:r>
            <a:endParaRPr lang="en-US" sz="1650" dirty="0"/>
          </a:p>
        </p:txBody>
      </p:sp>
      <p:sp>
        <p:nvSpPr>
          <p:cNvPr id="9" name="Text 7"/>
          <p:cNvSpPr/>
          <p:nvPr/>
        </p:nvSpPr>
        <p:spPr>
          <a:xfrm>
            <a:off x="749260" y="5249228"/>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Binarized S&amp;P 500 returns for target variable.</a:t>
            </a:r>
            <a:endParaRPr lang="en-US" sz="1650" dirty="0"/>
          </a:p>
        </p:txBody>
      </p:sp>
      <p:sp>
        <p:nvSpPr>
          <p:cNvPr id="10" name="Text 8"/>
          <p:cNvSpPr/>
          <p:nvPr/>
        </p:nvSpPr>
        <p:spPr>
          <a:xfrm>
            <a:off x="749260" y="5666542"/>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Ensured no look-ahead bias.</a:t>
            </a:r>
            <a:endParaRPr lang="en-US" sz="1650" dirty="0"/>
          </a:p>
        </p:txBody>
      </p:sp>
      <p:sp>
        <p:nvSpPr>
          <p:cNvPr id="11" name="Text 9"/>
          <p:cNvSpPr/>
          <p:nvPr/>
        </p:nvSpPr>
        <p:spPr>
          <a:xfrm>
            <a:off x="7583924" y="2298978"/>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FB393"/>
                </a:solidFill>
                <a:latin typeface="Brygada 1918 Bold" pitchFamily="34" charset="0"/>
                <a:ea typeface="Brygada 1918 Bold" pitchFamily="34" charset="-122"/>
                <a:cs typeface="Brygada 1918 Bold" pitchFamily="34" charset="-120"/>
              </a:rPr>
              <a:t>Train-Test Split</a:t>
            </a:r>
            <a:endParaRPr lang="en-US" sz="2200" dirty="0"/>
          </a:p>
        </p:txBody>
      </p:sp>
      <p:sp>
        <p:nvSpPr>
          <p:cNvPr id="12" name="Text 10"/>
          <p:cNvSpPr/>
          <p:nvPr/>
        </p:nvSpPr>
        <p:spPr>
          <a:xfrm>
            <a:off x="7583924" y="2869882"/>
            <a:ext cx="6304836" cy="684848"/>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80% training (older dates), 20% testing (recent dates) for realistic forecasting.</a:t>
            </a:r>
            <a:endParaRPr lang="en-US" sz="1650" dirty="0"/>
          </a:p>
        </p:txBody>
      </p:sp>
      <p:sp>
        <p:nvSpPr>
          <p:cNvPr id="17" name="Text 15"/>
          <p:cNvSpPr/>
          <p:nvPr/>
        </p:nvSpPr>
        <p:spPr>
          <a:xfrm>
            <a:off x="7583924" y="4254784"/>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FB393"/>
                </a:solidFill>
                <a:latin typeface="Brygada 1918 Bold" pitchFamily="34" charset="0"/>
                <a:ea typeface="Brygada 1918 Bold" pitchFamily="34" charset="-122"/>
                <a:cs typeface="Brygada 1918 Bold" pitchFamily="34" charset="-120"/>
              </a:rPr>
              <a:t>Feature Importance</a:t>
            </a:r>
            <a:endParaRPr lang="en-US" sz="2200" dirty="0"/>
          </a:p>
        </p:txBody>
      </p:sp>
      <p:sp>
        <p:nvSpPr>
          <p:cNvPr id="18" name="Text 16"/>
          <p:cNvSpPr/>
          <p:nvPr/>
        </p:nvSpPr>
        <p:spPr>
          <a:xfrm>
            <a:off x="7583924" y="4825689"/>
            <a:ext cx="6304836" cy="684848"/>
          </a:xfrm>
          <a:prstGeom prst="rect">
            <a:avLst/>
          </a:prstGeom>
          <a:noFill/>
          <a:ln/>
        </p:spPr>
        <p:txBody>
          <a:bodyPr wrap="square" lIns="0" tIns="0" rIns="0" bIns="0" rtlCol="0" anchor="t"/>
          <a:lstStyle/>
          <a:p>
            <a:pPr marL="0" indent="0" algn="l">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Mean GoldsteinScale, AvgTone, Event Count, and Lagged Market characteristics were most influential.</a:t>
            </a:r>
            <a:endParaRPr lang="en-US" sz="1650" dirty="0"/>
          </a:p>
        </p:txBody>
      </p:sp>
      <p:sp>
        <p:nvSpPr>
          <p:cNvPr id="19" name="Rectangle 18">
            <a:extLst>
              <a:ext uri="{FF2B5EF4-FFF2-40B4-BE49-F238E27FC236}">
                <a16:creationId xmlns:a16="http://schemas.microsoft.com/office/drawing/2014/main" id="{5DE5E98C-6A66-EB51-D7A0-F90823884A3A}"/>
              </a:ext>
            </a:extLst>
          </p:cNvPr>
          <p:cNvSpPr/>
          <p:nvPr/>
        </p:nvSpPr>
        <p:spPr>
          <a:xfrm>
            <a:off x="12823372" y="7685315"/>
            <a:ext cx="1763486" cy="500743"/>
          </a:xfrm>
          <a:prstGeom prst="rect">
            <a:avLst/>
          </a:prstGeom>
          <a:solidFill>
            <a:srgbClr val="5C23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Audio 13">
            <a:extLst>
              <a:ext uri="{FF2B5EF4-FFF2-40B4-BE49-F238E27FC236}">
                <a16:creationId xmlns:a16="http://schemas.microsoft.com/office/drawing/2014/main" id="{E08F2450-3A63-5FF4-40A0-E1487FE3D4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665200" y="72644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9934"/>
    </mc:Choice>
    <mc:Fallback>
      <p:transition spd="slow" advTm="599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14"/>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E6C836-41B1-B15F-8494-6F4110EB909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3AC98B8C-C546-A72D-46AA-EAB8B263DD70}"/>
              </a:ext>
            </a:extLst>
          </p:cNvPr>
          <p:cNvSpPr/>
          <p:nvPr/>
        </p:nvSpPr>
        <p:spPr>
          <a:xfrm>
            <a:off x="749260" y="1050250"/>
            <a:ext cx="7371159" cy="713542"/>
          </a:xfrm>
          <a:prstGeom prst="rect">
            <a:avLst/>
          </a:prstGeom>
          <a:noFill/>
          <a:ln/>
        </p:spPr>
        <p:txBody>
          <a:bodyPr wrap="none" lIns="0" tIns="0" rIns="0" bIns="0" rtlCol="0" anchor="t"/>
          <a:lstStyle/>
          <a:p>
            <a:pPr marL="0" indent="0" algn="l">
              <a:lnSpc>
                <a:spcPts val="5600"/>
              </a:lnSpc>
              <a:buNone/>
            </a:pPr>
            <a:r>
              <a:rPr lang="en-US" sz="4450" b="1" dirty="0">
                <a:solidFill>
                  <a:srgbClr val="FFB393"/>
                </a:solidFill>
                <a:latin typeface="Brygada 1918 Bold" pitchFamily="34" charset="0"/>
                <a:ea typeface="Brygada 1918 Bold" pitchFamily="34" charset="-122"/>
              </a:rPr>
              <a:t>Performance Of the Model</a:t>
            </a:r>
            <a:endParaRPr lang="en-US" sz="4450" dirty="0"/>
          </a:p>
        </p:txBody>
      </p:sp>
      <p:sp>
        <p:nvSpPr>
          <p:cNvPr id="13" name="Text 11">
            <a:extLst>
              <a:ext uri="{FF2B5EF4-FFF2-40B4-BE49-F238E27FC236}">
                <a16:creationId xmlns:a16="http://schemas.microsoft.com/office/drawing/2014/main" id="{E766AE49-FBD2-D592-9FF0-8F6D23DA60C8}"/>
              </a:ext>
            </a:extLst>
          </p:cNvPr>
          <p:cNvSpPr/>
          <p:nvPr/>
        </p:nvSpPr>
        <p:spPr>
          <a:xfrm>
            <a:off x="749260" y="2298978"/>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FB393"/>
                </a:solidFill>
                <a:latin typeface="Brygada 1918 Bold" pitchFamily="34" charset="0"/>
                <a:ea typeface="Brygada 1918 Bold" pitchFamily="34" charset="-122"/>
                <a:cs typeface="Brygada 1918 Bold" pitchFamily="34" charset="-120"/>
              </a:rPr>
              <a:t>Model Output</a:t>
            </a:r>
            <a:endParaRPr lang="en-US" sz="2200" dirty="0"/>
          </a:p>
        </p:txBody>
      </p:sp>
      <p:sp>
        <p:nvSpPr>
          <p:cNvPr id="14" name="Text 12">
            <a:extLst>
              <a:ext uri="{FF2B5EF4-FFF2-40B4-BE49-F238E27FC236}">
                <a16:creationId xmlns:a16="http://schemas.microsoft.com/office/drawing/2014/main" id="{F41D0769-73F7-4E48-7578-E6F23837DDDD}"/>
              </a:ext>
            </a:extLst>
          </p:cNvPr>
          <p:cNvSpPr/>
          <p:nvPr/>
        </p:nvSpPr>
        <p:spPr>
          <a:xfrm>
            <a:off x="749260" y="2869882"/>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Accuracy: 91.8%</a:t>
            </a:r>
            <a:endParaRPr lang="en-US" sz="1650" dirty="0"/>
          </a:p>
        </p:txBody>
      </p:sp>
      <p:sp>
        <p:nvSpPr>
          <p:cNvPr id="15" name="Text 13">
            <a:extLst>
              <a:ext uri="{FF2B5EF4-FFF2-40B4-BE49-F238E27FC236}">
                <a16:creationId xmlns:a16="http://schemas.microsoft.com/office/drawing/2014/main" id="{41E8F855-AB78-5CA6-3B35-282BBD4E65F2}"/>
              </a:ext>
            </a:extLst>
          </p:cNvPr>
          <p:cNvSpPr/>
          <p:nvPr/>
        </p:nvSpPr>
        <p:spPr>
          <a:xfrm>
            <a:off x="749260" y="3383518"/>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Precision (up days): 93%</a:t>
            </a:r>
            <a:endParaRPr lang="en-US" sz="1650" dirty="0"/>
          </a:p>
        </p:txBody>
      </p:sp>
      <p:sp>
        <p:nvSpPr>
          <p:cNvPr id="16" name="Text 14">
            <a:extLst>
              <a:ext uri="{FF2B5EF4-FFF2-40B4-BE49-F238E27FC236}">
                <a16:creationId xmlns:a16="http://schemas.microsoft.com/office/drawing/2014/main" id="{3BC4B6B9-DA33-A322-BC7A-49BA42299D50}"/>
              </a:ext>
            </a:extLst>
          </p:cNvPr>
          <p:cNvSpPr/>
          <p:nvPr/>
        </p:nvSpPr>
        <p:spPr>
          <a:xfrm>
            <a:off x="749260" y="3897154"/>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Recall (up days): 92%</a:t>
            </a:r>
            <a:endParaRPr lang="en-US" sz="1650" dirty="0"/>
          </a:p>
        </p:txBody>
      </p:sp>
      <p:sp>
        <p:nvSpPr>
          <p:cNvPr id="19" name="Rectangle 18">
            <a:extLst>
              <a:ext uri="{FF2B5EF4-FFF2-40B4-BE49-F238E27FC236}">
                <a16:creationId xmlns:a16="http://schemas.microsoft.com/office/drawing/2014/main" id="{8F4B8B19-2E15-BEE3-0B40-98A517FF1DD2}"/>
              </a:ext>
            </a:extLst>
          </p:cNvPr>
          <p:cNvSpPr/>
          <p:nvPr/>
        </p:nvSpPr>
        <p:spPr>
          <a:xfrm>
            <a:off x="12823372" y="7685315"/>
            <a:ext cx="1763486" cy="500743"/>
          </a:xfrm>
          <a:prstGeom prst="rect">
            <a:avLst/>
          </a:prstGeom>
          <a:solidFill>
            <a:srgbClr val="5C233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14">
            <a:extLst>
              <a:ext uri="{FF2B5EF4-FFF2-40B4-BE49-F238E27FC236}">
                <a16:creationId xmlns:a16="http://schemas.microsoft.com/office/drawing/2014/main" id="{6B5E6092-73AC-6CC1-9A1E-36394DEE6745}"/>
              </a:ext>
            </a:extLst>
          </p:cNvPr>
          <p:cNvSpPr/>
          <p:nvPr/>
        </p:nvSpPr>
        <p:spPr>
          <a:xfrm>
            <a:off x="749260" y="4410790"/>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F1-score (Class 1): 93%</a:t>
            </a:r>
            <a:endParaRPr lang="en-US" sz="1650" dirty="0"/>
          </a:p>
        </p:txBody>
      </p:sp>
      <p:sp>
        <p:nvSpPr>
          <p:cNvPr id="22" name="Text 11">
            <a:extLst>
              <a:ext uri="{FF2B5EF4-FFF2-40B4-BE49-F238E27FC236}">
                <a16:creationId xmlns:a16="http://schemas.microsoft.com/office/drawing/2014/main" id="{07142DD1-FE00-8D2B-820B-0FC800E27C30}"/>
              </a:ext>
            </a:extLst>
          </p:cNvPr>
          <p:cNvSpPr/>
          <p:nvPr/>
        </p:nvSpPr>
        <p:spPr>
          <a:xfrm>
            <a:off x="749260" y="5245944"/>
            <a:ext cx="2854643" cy="356830"/>
          </a:xfrm>
          <a:prstGeom prst="rect">
            <a:avLst/>
          </a:prstGeom>
          <a:noFill/>
          <a:ln/>
        </p:spPr>
        <p:txBody>
          <a:bodyPr wrap="none" lIns="0" tIns="0" rIns="0" bIns="0" rtlCol="0" anchor="t"/>
          <a:lstStyle/>
          <a:p>
            <a:pPr marL="0" indent="0" algn="l">
              <a:lnSpc>
                <a:spcPts val="2800"/>
              </a:lnSpc>
              <a:buNone/>
            </a:pPr>
            <a:r>
              <a:rPr lang="en-US" sz="2200" b="1" dirty="0">
                <a:solidFill>
                  <a:srgbClr val="FFB393"/>
                </a:solidFill>
                <a:latin typeface="Brygada 1918 Bold" pitchFamily="34" charset="0"/>
                <a:ea typeface="Brygada 1918 Bold" pitchFamily="34" charset="-122"/>
                <a:cs typeface="Brygada 1918 Bold" pitchFamily="34" charset="-120"/>
              </a:rPr>
              <a:t>Confusion Matrix </a:t>
            </a:r>
            <a:endParaRPr lang="en-US" sz="2200" dirty="0"/>
          </a:p>
        </p:txBody>
      </p:sp>
      <p:sp>
        <p:nvSpPr>
          <p:cNvPr id="23" name="Text 12">
            <a:extLst>
              <a:ext uri="{FF2B5EF4-FFF2-40B4-BE49-F238E27FC236}">
                <a16:creationId xmlns:a16="http://schemas.microsoft.com/office/drawing/2014/main" id="{BCAB4B8B-5128-6862-29F6-3D6B01B4EB3D}"/>
              </a:ext>
            </a:extLst>
          </p:cNvPr>
          <p:cNvSpPr/>
          <p:nvPr/>
        </p:nvSpPr>
        <p:spPr>
          <a:xfrm>
            <a:off x="749260" y="5816848"/>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True Positives: 259</a:t>
            </a:r>
            <a:endParaRPr lang="en-US" sz="1650" dirty="0"/>
          </a:p>
        </p:txBody>
      </p:sp>
      <p:sp>
        <p:nvSpPr>
          <p:cNvPr id="24" name="Text 13">
            <a:extLst>
              <a:ext uri="{FF2B5EF4-FFF2-40B4-BE49-F238E27FC236}">
                <a16:creationId xmlns:a16="http://schemas.microsoft.com/office/drawing/2014/main" id="{6490C693-1EA5-813D-E1C1-5150D4B7DE9C}"/>
              </a:ext>
            </a:extLst>
          </p:cNvPr>
          <p:cNvSpPr/>
          <p:nvPr/>
        </p:nvSpPr>
        <p:spPr>
          <a:xfrm>
            <a:off x="749260" y="6330484"/>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True Negatives: 203</a:t>
            </a:r>
            <a:endParaRPr lang="en-US" sz="1650" dirty="0"/>
          </a:p>
        </p:txBody>
      </p:sp>
      <p:sp>
        <p:nvSpPr>
          <p:cNvPr id="25" name="Text 14">
            <a:extLst>
              <a:ext uri="{FF2B5EF4-FFF2-40B4-BE49-F238E27FC236}">
                <a16:creationId xmlns:a16="http://schemas.microsoft.com/office/drawing/2014/main" id="{29176ADC-21A9-A8E9-3ADD-B3D6C98D42B3}"/>
              </a:ext>
            </a:extLst>
          </p:cNvPr>
          <p:cNvSpPr/>
          <p:nvPr/>
        </p:nvSpPr>
        <p:spPr>
          <a:xfrm>
            <a:off x="749260" y="6844120"/>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False Positives: 19</a:t>
            </a:r>
            <a:endParaRPr lang="en-US" sz="1650" dirty="0"/>
          </a:p>
        </p:txBody>
      </p:sp>
      <p:sp>
        <p:nvSpPr>
          <p:cNvPr id="26" name="Text 14">
            <a:extLst>
              <a:ext uri="{FF2B5EF4-FFF2-40B4-BE49-F238E27FC236}">
                <a16:creationId xmlns:a16="http://schemas.microsoft.com/office/drawing/2014/main" id="{7624FBAB-13E4-578A-8E62-5C7BBD80A3C5}"/>
              </a:ext>
            </a:extLst>
          </p:cNvPr>
          <p:cNvSpPr/>
          <p:nvPr/>
        </p:nvSpPr>
        <p:spPr>
          <a:xfrm>
            <a:off x="749260" y="7357756"/>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False Negatives: 22</a:t>
            </a:r>
            <a:endParaRPr lang="en-US" sz="1650" dirty="0"/>
          </a:p>
        </p:txBody>
      </p:sp>
      <p:pic>
        <p:nvPicPr>
          <p:cNvPr id="28" name="Picture 27" descr="A blue squares with white text&#10;&#10;AI-generated content may be incorrect.">
            <a:extLst>
              <a:ext uri="{FF2B5EF4-FFF2-40B4-BE49-F238E27FC236}">
                <a16:creationId xmlns:a16="http://schemas.microsoft.com/office/drawing/2014/main" id="{0D9CE475-633D-85CA-C970-E7B21C2C03A7}"/>
              </a:ext>
            </a:extLst>
          </p:cNvPr>
          <p:cNvPicPr>
            <a:picLocks noChangeAspect="1"/>
          </p:cNvPicPr>
          <p:nvPr/>
        </p:nvPicPr>
        <p:blipFill>
          <a:blip r:embed="rId5"/>
          <a:stretch>
            <a:fillRect/>
          </a:stretch>
        </p:blipFill>
        <p:spPr>
          <a:xfrm>
            <a:off x="6901543" y="2090056"/>
            <a:ext cx="7014754" cy="5845629"/>
          </a:xfrm>
          <a:prstGeom prst="rect">
            <a:avLst/>
          </a:prstGeom>
        </p:spPr>
      </p:pic>
      <p:pic>
        <p:nvPicPr>
          <p:cNvPr id="4" name="Audio 3">
            <a:extLst>
              <a:ext uri="{FF2B5EF4-FFF2-40B4-BE49-F238E27FC236}">
                <a16:creationId xmlns:a16="http://schemas.microsoft.com/office/drawing/2014/main" id="{52884039-1FC6-8B73-1D30-CB6F9A94703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65200" y="7264400"/>
            <a:ext cx="812800" cy="812800"/>
          </a:xfrm>
          <a:prstGeom prst="rect">
            <a:avLst/>
          </a:prstGeom>
        </p:spPr>
      </p:pic>
    </p:spTree>
    <p:extLst>
      <p:ext uri="{BB962C8B-B14F-4D97-AF65-F5344CB8AC3E}">
        <p14:creationId xmlns:p14="http://schemas.microsoft.com/office/powerpoint/2010/main" val="1237013663"/>
      </p:ext>
    </p:extLst>
  </p:cSld>
  <p:clrMapOvr>
    <a:masterClrMapping/>
  </p:clrMapOvr>
  <mc:AlternateContent xmlns:mc="http://schemas.openxmlformats.org/markup-compatibility/2006">
    <mc:Choice xmlns:p14="http://schemas.microsoft.com/office/powerpoint/2010/main" Requires="p14">
      <p:transition spd="slow" p14:dur="2000" advTm="53598"/>
    </mc:Choice>
    <mc:Fallback>
      <p:transition spd="slow" advTm="53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4"/>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97</TotalTime>
  <Words>724</Words>
  <Application>Microsoft Macintosh PowerPoint</Application>
  <PresentationFormat>Custom</PresentationFormat>
  <Paragraphs>86</Paragraphs>
  <Slides>12</Slides>
  <Notes>12</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Brygada 1918 Bold</vt:lpstr>
      <vt:lpstr>Montserrat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Rajvirsinh Parmar</cp:lastModifiedBy>
  <cp:revision>5</cp:revision>
  <dcterms:created xsi:type="dcterms:W3CDTF">2025-07-25T21:05:17Z</dcterms:created>
  <dcterms:modified xsi:type="dcterms:W3CDTF">2025-07-25T22:44:33Z</dcterms:modified>
</cp:coreProperties>
</file>